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1" y="4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057D-C2B0-4D7B-82B3-B97A07CFB30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BCB99-01F3-4B09-9EAD-5F244908B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1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BCB99-01F3-4B09-9EAD-5F244908BEA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14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889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D5E4E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889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D5E4E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889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889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242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8196" y="395377"/>
            <a:ext cx="10999628" cy="9007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889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11430" y="2733624"/>
            <a:ext cx="7284084" cy="2207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D5E4E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6400" y="0"/>
            <a:ext cx="9144000" cy="8229600"/>
          </a:xfrm>
          <a:custGeom>
            <a:avLst/>
            <a:gdLst/>
            <a:ahLst/>
            <a:cxnLst/>
            <a:rect l="l" t="t" r="r" b="b"/>
            <a:pathLst>
              <a:path w="9144000" h="8229600">
                <a:moveTo>
                  <a:pt x="0" y="8229600"/>
                </a:moveTo>
                <a:lnTo>
                  <a:pt x="9144000" y="8229600"/>
                </a:lnTo>
                <a:lnTo>
                  <a:pt x="91440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2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11430" y="2318715"/>
            <a:ext cx="6573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1450" algn="l"/>
                <a:tab pos="4077970" algn="l"/>
              </a:tabLst>
            </a:pPr>
            <a:r>
              <a:rPr sz="4400" spc="-20" dirty="0"/>
              <a:t>Book</a:t>
            </a:r>
            <a:r>
              <a:rPr sz="4400" dirty="0"/>
              <a:t>	</a:t>
            </a:r>
            <a:r>
              <a:rPr sz="4400" spc="-10" dirty="0"/>
              <a:t>Popularity</a:t>
            </a:r>
            <a:r>
              <a:rPr sz="4400" dirty="0"/>
              <a:t>	</a:t>
            </a:r>
            <a:r>
              <a:rPr sz="4400" spc="-10" dirty="0"/>
              <a:t>Prediction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6311430" y="3459670"/>
            <a:ext cx="784479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data-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driven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approach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to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predicting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book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success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using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machine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learning.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52616" y="4045063"/>
            <a:ext cx="7468870" cy="1884045"/>
          </a:xfrm>
          <a:custGeom>
            <a:avLst/>
            <a:gdLst/>
            <a:ahLst/>
            <a:cxnLst/>
            <a:rect l="l" t="t" r="r" b="b"/>
            <a:pathLst>
              <a:path w="7468869" h="1884045">
                <a:moveTo>
                  <a:pt x="7432649" y="0"/>
                </a:moveTo>
                <a:lnTo>
                  <a:pt x="35905" y="0"/>
                </a:lnTo>
                <a:lnTo>
                  <a:pt x="21985" y="2839"/>
                </a:lnTo>
                <a:lnTo>
                  <a:pt x="10566" y="10564"/>
                </a:lnTo>
                <a:lnTo>
                  <a:pt x="2840" y="21983"/>
                </a:lnTo>
                <a:lnTo>
                  <a:pt x="0" y="35902"/>
                </a:lnTo>
                <a:lnTo>
                  <a:pt x="0" y="1847900"/>
                </a:lnTo>
                <a:lnTo>
                  <a:pt x="2840" y="1861820"/>
                </a:lnTo>
                <a:lnTo>
                  <a:pt x="10566" y="1873238"/>
                </a:lnTo>
                <a:lnTo>
                  <a:pt x="21985" y="1880963"/>
                </a:lnTo>
                <a:lnTo>
                  <a:pt x="35905" y="1883803"/>
                </a:lnTo>
                <a:lnTo>
                  <a:pt x="7432649" y="1883803"/>
                </a:lnTo>
                <a:lnTo>
                  <a:pt x="7446569" y="1880963"/>
                </a:lnTo>
                <a:lnTo>
                  <a:pt x="7457987" y="1873238"/>
                </a:lnTo>
                <a:lnTo>
                  <a:pt x="7465712" y="1861820"/>
                </a:lnTo>
                <a:lnTo>
                  <a:pt x="7468552" y="1847900"/>
                </a:lnTo>
                <a:lnTo>
                  <a:pt x="7468552" y="35902"/>
                </a:lnTo>
                <a:lnTo>
                  <a:pt x="7465712" y="21983"/>
                </a:lnTo>
                <a:lnTo>
                  <a:pt x="7457987" y="10564"/>
                </a:lnTo>
                <a:lnTo>
                  <a:pt x="7446569" y="2839"/>
                </a:lnTo>
                <a:lnTo>
                  <a:pt x="7432649" y="0"/>
                </a:lnTo>
                <a:close/>
              </a:path>
            </a:pathLst>
          </a:custGeom>
          <a:solidFill>
            <a:srgbClr val="44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50736" y="4265180"/>
            <a:ext cx="1997075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u="sng" dirty="0">
                <a:solidFill>
                  <a:srgbClr val="D5E4EE"/>
                </a:solidFill>
                <a:uFill>
                  <a:solidFill>
                    <a:srgbClr val="D5E4EE"/>
                  </a:solidFill>
                </a:uFill>
                <a:latin typeface="Arial"/>
                <a:cs typeface="Arial"/>
              </a:rPr>
              <a:t>Team</a:t>
            </a:r>
            <a:r>
              <a:rPr sz="2200" u="sng" spc="-60" dirty="0">
                <a:solidFill>
                  <a:srgbClr val="D5E4EE"/>
                </a:solidFill>
                <a:uFill>
                  <a:solidFill>
                    <a:srgbClr val="D5E4EE"/>
                  </a:solidFill>
                </a:uFill>
                <a:latin typeface="Arial"/>
                <a:cs typeface="Arial"/>
              </a:rPr>
              <a:t> </a:t>
            </a:r>
            <a:r>
              <a:rPr sz="2200" u="sng" spc="-10" dirty="0">
                <a:solidFill>
                  <a:srgbClr val="D5E4EE"/>
                </a:solidFill>
                <a:uFill>
                  <a:solidFill>
                    <a:srgbClr val="D5E4EE"/>
                  </a:solidFill>
                </a:uFill>
                <a:latin typeface="Arial"/>
                <a:cs typeface="Arial"/>
              </a:rPr>
              <a:t>Members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4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Vinodh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Kumar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K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50" dirty="0">
                <a:solidFill>
                  <a:srgbClr val="D5E4EE"/>
                </a:solidFill>
                <a:latin typeface="Arial"/>
                <a:cs typeface="Arial"/>
              </a:rPr>
              <a:t>M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9800" y="4846751"/>
            <a:ext cx="160020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50" spc="-50" dirty="0">
                <a:solidFill>
                  <a:srgbClr val="D5E4EE"/>
                </a:solidFill>
                <a:latin typeface="Arial"/>
                <a:cs typeface="Arial"/>
              </a:rPr>
              <a:t>   -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09779" y="4846751"/>
            <a:ext cx="2390187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PES2UG23CS696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0736" y="5373370"/>
            <a:ext cx="353631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4240" algn="l"/>
              </a:tabLst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Trigun</a:t>
            </a:r>
            <a:r>
              <a:rPr sz="18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Gurumurti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Tamragouri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	</a:t>
            </a:r>
            <a:r>
              <a:rPr sz="1850" spc="-50" dirty="0">
                <a:solidFill>
                  <a:srgbClr val="D5E4EE"/>
                </a:solidFill>
                <a:latin typeface="Arial"/>
                <a:cs typeface="Arial"/>
              </a:rPr>
              <a:t>-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09779" y="5373370"/>
            <a:ext cx="195770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PES2UG23CS656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651" y="566271"/>
            <a:ext cx="658685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9995" algn="l"/>
                <a:tab pos="2950210" algn="l"/>
                <a:tab pos="4458335" algn="l"/>
              </a:tabLst>
            </a:pPr>
            <a:r>
              <a:rPr sz="3750" spc="-10" dirty="0"/>
              <a:t>Conclusion</a:t>
            </a:r>
            <a:r>
              <a:rPr sz="3750" dirty="0"/>
              <a:t>	</a:t>
            </a:r>
            <a:r>
              <a:rPr sz="3750" spc="-50" dirty="0"/>
              <a:t>&amp;</a:t>
            </a:r>
            <a:r>
              <a:rPr sz="3750" dirty="0"/>
              <a:t>	</a:t>
            </a:r>
            <a:r>
              <a:rPr sz="3750" spc="-10" dirty="0"/>
              <a:t>Future</a:t>
            </a:r>
            <a:r>
              <a:rPr sz="3750" dirty="0"/>
              <a:t>	</a:t>
            </a:r>
            <a:r>
              <a:rPr sz="3750" spc="-10" dirty="0"/>
              <a:t>Trajectory</a:t>
            </a:r>
            <a:endParaRPr sz="3750"/>
          </a:p>
        </p:txBody>
      </p:sp>
      <p:grpSp>
        <p:nvGrpSpPr>
          <p:cNvPr id="3" name="object 3"/>
          <p:cNvGrpSpPr/>
          <p:nvPr/>
        </p:nvGrpSpPr>
        <p:grpSpPr>
          <a:xfrm>
            <a:off x="717351" y="2134908"/>
            <a:ext cx="820419" cy="1229995"/>
            <a:chOff x="717351" y="2134908"/>
            <a:chExt cx="820419" cy="1229995"/>
          </a:xfrm>
        </p:grpSpPr>
        <p:sp>
          <p:nvSpPr>
            <p:cNvPr id="4" name="object 4"/>
            <p:cNvSpPr/>
            <p:nvPr/>
          </p:nvSpPr>
          <p:spPr>
            <a:xfrm>
              <a:off x="717351" y="2134908"/>
              <a:ext cx="820419" cy="1229995"/>
            </a:xfrm>
            <a:custGeom>
              <a:avLst/>
              <a:gdLst/>
              <a:ahLst/>
              <a:cxnLst/>
              <a:rect l="l" t="t" r="r" b="b"/>
              <a:pathLst>
                <a:path w="820419" h="1229995">
                  <a:moveTo>
                    <a:pt x="409931" y="0"/>
                  </a:moveTo>
                  <a:lnTo>
                    <a:pt x="362405" y="2779"/>
                  </a:lnTo>
                  <a:lnTo>
                    <a:pt x="316415" y="10906"/>
                  </a:lnTo>
                  <a:lnTo>
                    <a:pt x="272280" y="24062"/>
                  </a:lnTo>
                  <a:lnTo>
                    <a:pt x="230317" y="41931"/>
                  </a:lnTo>
                  <a:lnTo>
                    <a:pt x="190843" y="64195"/>
                  </a:lnTo>
                  <a:lnTo>
                    <a:pt x="154177" y="90535"/>
                  </a:lnTo>
                  <a:lnTo>
                    <a:pt x="120634" y="120635"/>
                  </a:lnTo>
                  <a:lnTo>
                    <a:pt x="90534" y="154177"/>
                  </a:lnTo>
                  <a:lnTo>
                    <a:pt x="64194" y="190844"/>
                  </a:lnTo>
                  <a:lnTo>
                    <a:pt x="41931" y="230318"/>
                  </a:lnTo>
                  <a:lnTo>
                    <a:pt x="24062" y="272280"/>
                  </a:lnTo>
                  <a:lnTo>
                    <a:pt x="10906" y="316415"/>
                  </a:lnTo>
                  <a:lnTo>
                    <a:pt x="2779" y="362404"/>
                  </a:lnTo>
                  <a:lnTo>
                    <a:pt x="0" y="409930"/>
                  </a:lnTo>
                  <a:lnTo>
                    <a:pt x="0" y="819861"/>
                  </a:lnTo>
                  <a:lnTo>
                    <a:pt x="2779" y="867389"/>
                  </a:lnTo>
                  <a:lnTo>
                    <a:pt x="10906" y="913380"/>
                  </a:lnTo>
                  <a:lnTo>
                    <a:pt x="24062" y="957515"/>
                  </a:lnTo>
                  <a:lnTo>
                    <a:pt x="41931" y="999479"/>
                  </a:lnTo>
                  <a:lnTo>
                    <a:pt x="64194" y="1038952"/>
                  </a:lnTo>
                  <a:lnTo>
                    <a:pt x="90534" y="1075619"/>
                  </a:lnTo>
                  <a:lnTo>
                    <a:pt x="120634" y="1109160"/>
                  </a:lnTo>
                  <a:lnTo>
                    <a:pt x="154177" y="1139260"/>
                  </a:lnTo>
                  <a:lnTo>
                    <a:pt x="190843" y="1165599"/>
                  </a:lnTo>
                  <a:lnTo>
                    <a:pt x="230317" y="1187862"/>
                  </a:lnTo>
                  <a:lnTo>
                    <a:pt x="272280" y="1205730"/>
                  </a:lnTo>
                  <a:lnTo>
                    <a:pt x="316415" y="1218886"/>
                  </a:lnTo>
                  <a:lnTo>
                    <a:pt x="362405" y="1227012"/>
                  </a:lnTo>
                  <a:lnTo>
                    <a:pt x="409931" y="1229791"/>
                  </a:lnTo>
                  <a:lnTo>
                    <a:pt x="457458" y="1227012"/>
                  </a:lnTo>
                  <a:lnTo>
                    <a:pt x="503448" y="1218886"/>
                  </a:lnTo>
                  <a:lnTo>
                    <a:pt x="547583" y="1205730"/>
                  </a:lnTo>
                  <a:lnTo>
                    <a:pt x="589546" y="1187862"/>
                  </a:lnTo>
                  <a:lnTo>
                    <a:pt x="629020" y="1165599"/>
                  </a:lnTo>
                  <a:lnTo>
                    <a:pt x="665686" y="1139260"/>
                  </a:lnTo>
                  <a:lnTo>
                    <a:pt x="699228" y="1109160"/>
                  </a:lnTo>
                  <a:lnTo>
                    <a:pt x="729328" y="1075619"/>
                  </a:lnTo>
                  <a:lnTo>
                    <a:pt x="755669" y="1038952"/>
                  </a:lnTo>
                  <a:lnTo>
                    <a:pt x="777932" y="999479"/>
                  </a:lnTo>
                  <a:lnTo>
                    <a:pt x="795801" y="957515"/>
                  </a:lnTo>
                  <a:lnTo>
                    <a:pt x="808957" y="913380"/>
                  </a:lnTo>
                  <a:lnTo>
                    <a:pt x="817084" y="867389"/>
                  </a:lnTo>
                  <a:lnTo>
                    <a:pt x="819863" y="819861"/>
                  </a:lnTo>
                  <a:lnTo>
                    <a:pt x="819863" y="409930"/>
                  </a:lnTo>
                  <a:lnTo>
                    <a:pt x="817084" y="362404"/>
                  </a:lnTo>
                  <a:lnTo>
                    <a:pt x="808957" y="316415"/>
                  </a:lnTo>
                  <a:lnTo>
                    <a:pt x="795801" y="272280"/>
                  </a:lnTo>
                  <a:lnTo>
                    <a:pt x="777932" y="230318"/>
                  </a:lnTo>
                  <a:lnTo>
                    <a:pt x="755669" y="190844"/>
                  </a:lnTo>
                  <a:lnTo>
                    <a:pt x="729328" y="154177"/>
                  </a:lnTo>
                  <a:lnTo>
                    <a:pt x="699228" y="120635"/>
                  </a:lnTo>
                  <a:lnTo>
                    <a:pt x="665686" y="90535"/>
                  </a:lnTo>
                  <a:lnTo>
                    <a:pt x="629020" y="64195"/>
                  </a:lnTo>
                  <a:lnTo>
                    <a:pt x="589546" y="41931"/>
                  </a:lnTo>
                  <a:lnTo>
                    <a:pt x="547583" y="24062"/>
                  </a:lnTo>
                  <a:lnTo>
                    <a:pt x="503448" y="10906"/>
                  </a:lnTo>
                  <a:lnTo>
                    <a:pt x="457458" y="2779"/>
                  </a:lnTo>
                  <a:lnTo>
                    <a:pt x="409931" y="0"/>
                  </a:lnTo>
                  <a:close/>
                </a:path>
              </a:pathLst>
            </a:custGeom>
            <a:solidFill>
              <a:srgbClr val="4446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3574" y="2557576"/>
              <a:ext cx="307418" cy="3843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04651" y="1639404"/>
            <a:ext cx="10204450" cy="145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project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successfully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established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a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D5E4EE"/>
                </a:solidFill>
                <a:latin typeface="Arial"/>
                <a:cs typeface="Arial"/>
              </a:rPr>
              <a:t>high-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performing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prediction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model,</a:t>
            </a:r>
            <a:r>
              <a:rPr sz="16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with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clear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paths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for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future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D5E4EE"/>
                </a:solidFill>
                <a:latin typeface="Arial"/>
                <a:cs typeface="Arial"/>
              </a:rPr>
              <a:t>enhancement.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45"/>
              </a:spcBef>
            </a:pPr>
            <a:endParaRPr sz="1600">
              <a:latin typeface="Arial"/>
              <a:cs typeface="Arial"/>
            </a:endParaRPr>
          </a:p>
          <a:p>
            <a:pPr marL="1036955">
              <a:lnSpc>
                <a:spcPct val="100000"/>
              </a:lnSpc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Best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Model</a:t>
            </a:r>
            <a:endParaRPr sz="1850">
              <a:latin typeface="Arial"/>
              <a:cs typeface="Arial"/>
            </a:endParaRPr>
          </a:p>
          <a:p>
            <a:pPr marL="1036955">
              <a:lnSpc>
                <a:spcPct val="100000"/>
              </a:lnSpc>
              <a:spcBef>
                <a:spcPts val="1625"/>
              </a:spcBef>
            </a:pP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Logistic</a:t>
            </a:r>
            <a:r>
              <a:rPr sz="16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Regression</a:t>
            </a:r>
            <a:r>
              <a:rPr sz="16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was</a:t>
            </a:r>
            <a:r>
              <a:rPr sz="16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6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top</a:t>
            </a:r>
            <a:r>
              <a:rPr sz="16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performer</a:t>
            </a:r>
            <a:r>
              <a:rPr sz="16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with</a:t>
            </a:r>
            <a:r>
              <a:rPr sz="16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96%</a:t>
            </a:r>
            <a:r>
              <a:rPr sz="16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D5E4EE"/>
                </a:solidFill>
                <a:latin typeface="Arial"/>
                <a:cs typeface="Arial"/>
              </a:rPr>
              <a:t>accuracy.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351" y="3569614"/>
            <a:ext cx="820419" cy="1229995"/>
            <a:chOff x="717351" y="3569614"/>
            <a:chExt cx="820419" cy="1229995"/>
          </a:xfrm>
        </p:grpSpPr>
        <p:sp>
          <p:nvSpPr>
            <p:cNvPr id="8" name="object 8"/>
            <p:cNvSpPr/>
            <p:nvPr/>
          </p:nvSpPr>
          <p:spPr>
            <a:xfrm>
              <a:off x="717351" y="3569614"/>
              <a:ext cx="820419" cy="1229995"/>
            </a:xfrm>
            <a:custGeom>
              <a:avLst/>
              <a:gdLst/>
              <a:ahLst/>
              <a:cxnLst/>
              <a:rect l="l" t="t" r="r" b="b"/>
              <a:pathLst>
                <a:path w="820419" h="1229995">
                  <a:moveTo>
                    <a:pt x="409931" y="0"/>
                  </a:moveTo>
                  <a:lnTo>
                    <a:pt x="362405" y="2779"/>
                  </a:lnTo>
                  <a:lnTo>
                    <a:pt x="316415" y="10906"/>
                  </a:lnTo>
                  <a:lnTo>
                    <a:pt x="272280" y="24062"/>
                  </a:lnTo>
                  <a:lnTo>
                    <a:pt x="230317" y="41931"/>
                  </a:lnTo>
                  <a:lnTo>
                    <a:pt x="190843" y="64195"/>
                  </a:lnTo>
                  <a:lnTo>
                    <a:pt x="154177" y="90535"/>
                  </a:lnTo>
                  <a:lnTo>
                    <a:pt x="120634" y="120635"/>
                  </a:lnTo>
                  <a:lnTo>
                    <a:pt x="90534" y="154177"/>
                  </a:lnTo>
                  <a:lnTo>
                    <a:pt x="64194" y="190844"/>
                  </a:lnTo>
                  <a:lnTo>
                    <a:pt x="41931" y="230318"/>
                  </a:lnTo>
                  <a:lnTo>
                    <a:pt x="24062" y="272280"/>
                  </a:lnTo>
                  <a:lnTo>
                    <a:pt x="10906" y="316415"/>
                  </a:lnTo>
                  <a:lnTo>
                    <a:pt x="2779" y="362404"/>
                  </a:lnTo>
                  <a:lnTo>
                    <a:pt x="0" y="409930"/>
                  </a:lnTo>
                  <a:lnTo>
                    <a:pt x="0" y="819861"/>
                  </a:lnTo>
                  <a:lnTo>
                    <a:pt x="2779" y="867389"/>
                  </a:lnTo>
                  <a:lnTo>
                    <a:pt x="10906" y="913380"/>
                  </a:lnTo>
                  <a:lnTo>
                    <a:pt x="24062" y="957515"/>
                  </a:lnTo>
                  <a:lnTo>
                    <a:pt x="41931" y="999479"/>
                  </a:lnTo>
                  <a:lnTo>
                    <a:pt x="64194" y="1038952"/>
                  </a:lnTo>
                  <a:lnTo>
                    <a:pt x="90534" y="1075619"/>
                  </a:lnTo>
                  <a:lnTo>
                    <a:pt x="120634" y="1109160"/>
                  </a:lnTo>
                  <a:lnTo>
                    <a:pt x="154177" y="1139260"/>
                  </a:lnTo>
                  <a:lnTo>
                    <a:pt x="190843" y="1165599"/>
                  </a:lnTo>
                  <a:lnTo>
                    <a:pt x="230317" y="1187862"/>
                  </a:lnTo>
                  <a:lnTo>
                    <a:pt x="272280" y="1205730"/>
                  </a:lnTo>
                  <a:lnTo>
                    <a:pt x="316415" y="1218886"/>
                  </a:lnTo>
                  <a:lnTo>
                    <a:pt x="362405" y="1227012"/>
                  </a:lnTo>
                  <a:lnTo>
                    <a:pt x="409931" y="1229791"/>
                  </a:lnTo>
                  <a:lnTo>
                    <a:pt x="457458" y="1227012"/>
                  </a:lnTo>
                  <a:lnTo>
                    <a:pt x="503448" y="1218886"/>
                  </a:lnTo>
                  <a:lnTo>
                    <a:pt x="547583" y="1205730"/>
                  </a:lnTo>
                  <a:lnTo>
                    <a:pt x="589546" y="1187862"/>
                  </a:lnTo>
                  <a:lnTo>
                    <a:pt x="629020" y="1165599"/>
                  </a:lnTo>
                  <a:lnTo>
                    <a:pt x="665686" y="1139260"/>
                  </a:lnTo>
                  <a:lnTo>
                    <a:pt x="699228" y="1109160"/>
                  </a:lnTo>
                  <a:lnTo>
                    <a:pt x="729328" y="1075619"/>
                  </a:lnTo>
                  <a:lnTo>
                    <a:pt x="755669" y="1038952"/>
                  </a:lnTo>
                  <a:lnTo>
                    <a:pt x="777932" y="999479"/>
                  </a:lnTo>
                  <a:lnTo>
                    <a:pt x="795801" y="957515"/>
                  </a:lnTo>
                  <a:lnTo>
                    <a:pt x="808957" y="913380"/>
                  </a:lnTo>
                  <a:lnTo>
                    <a:pt x="817084" y="867389"/>
                  </a:lnTo>
                  <a:lnTo>
                    <a:pt x="819863" y="819861"/>
                  </a:lnTo>
                  <a:lnTo>
                    <a:pt x="819863" y="409930"/>
                  </a:lnTo>
                  <a:lnTo>
                    <a:pt x="817084" y="362404"/>
                  </a:lnTo>
                  <a:lnTo>
                    <a:pt x="808957" y="316415"/>
                  </a:lnTo>
                  <a:lnTo>
                    <a:pt x="795801" y="272280"/>
                  </a:lnTo>
                  <a:lnTo>
                    <a:pt x="777932" y="230318"/>
                  </a:lnTo>
                  <a:lnTo>
                    <a:pt x="755669" y="190844"/>
                  </a:lnTo>
                  <a:lnTo>
                    <a:pt x="729328" y="154177"/>
                  </a:lnTo>
                  <a:lnTo>
                    <a:pt x="699228" y="120635"/>
                  </a:lnTo>
                  <a:lnTo>
                    <a:pt x="665686" y="90535"/>
                  </a:lnTo>
                  <a:lnTo>
                    <a:pt x="629020" y="64195"/>
                  </a:lnTo>
                  <a:lnTo>
                    <a:pt x="589546" y="41931"/>
                  </a:lnTo>
                  <a:lnTo>
                    <a:pt x="547583" y="24062"/>
                  </a:lnTo>
                  <a:lnTo>
                    <a:pt x="503448" y="10906"/>
                  </a:lnTo>
                  <a:lnTo>
                    <a:pt x="457458" y="2779"/>
                  </a:lnTo>
                  <a:lnTo>
                    <a:pt x="409931" y="0"/>
                  </a:lnTo>
                  <a:close/>
                </a:path>
              </a:pathLst>
            </a:custGeom>
            <a:solidFill>
              <a:srgbClr val="4446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574" y="3992282"/>
              <a:ext cx="307418" cy="38432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29422" y="3773360"/>
            <a:ext cx="827913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Advanced</a:t>
            </a:r>
            <a:r>
              <a:rPr sz="18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Text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Analysis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Future</a:t>
            </a:r>
            <a:r>
              <a:rPr sz="16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work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includes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using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deep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learning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models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like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BERT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for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more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nuanced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text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D5E4EE"/>
                </a:solidFill>
                <a:latin typeface="Arial"/>
                <a:cs typeface="Arial"/>
              </a:rPr>
              <a:t>analysis.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7351" y="5004320"/>
            <a:ext cx="820419" cy="1229995"/>
            <a:chOff x="717351" y="5004320"/>
            <a:chExt cx="820419" cy="1229995"/>
          </a:xfrm>
        </p:grpSpPr>
        <p:sp>
          <p:nvSpPr>
            <p:cNvPr id="12" name="object 12"/>
            <p:cNvSpPr/>
            <p:nvPr/>
          </p:nvSpPr>
          <p:spPr>
            <a:xfrm>
              <a:off x="717351" y="5004320"/>
              <a:ext cx="820419" cy="1229995"/>
            </a:xfrm>
            <a:custGeom>
              <a:avLst/>
              <a:gdLst/>
              <a:ahLst/>
              <a:cxnLst/>
              <a:rect l="l" t="t" r="r" b="b"/>
              <a:pathLst>
                <a:path w="820419" h="1229995">
                  <a:moveTo>
                    <a:pt x="409931" y="0"/>
                  </a:moveTo>
                  <a:lnTo>
                    <a:pt x="362405" y="2779"/>
                  </a:lnTo>
                  <a:lnTo>
                    <a:pt x="316415" y="10906"/>
                  </a:lnTo>
                  <a:lnTo>
                    <a:pt x="272280" y="24062"/>
                  </a:lnTo>
                  <a:lnTo>
                    <a:pt x="230317" y="41931"/>
                  </a:lnTo>
                  <a:lnTo>
                    <a:pt x="190843" y="64195"/>
                  </a:lnTo>
                  <a:lnTo>
                    <a:pt x="154177" y="90535"/>
                  </a:lnTo>
                  <a:lnTo>
                    <a:pt x="120634" y="120635"/>
                  </a:lnTo>
                  <a:lnTo>
                    <a:pt x="90534" y="154177"/>
                  </a:lnTo>
                  <a:lnTo>
                    <a:pt x="64194" y="190844"/>
                  </a:lnTo>
                  <a:lnTo>
                    <a:pt x="41931" y="230318"/>
                  </a:lnTo>
                  <a:lnTo>
                    <a:pt x="24062" y="272280"/>
                  </a:lnTo>
                  <a:lnTo>
                    <a:pt x="10906" y="316415"/>
                  </a:lnTo>
                  <a:lnTo>
                    <a:pt x="2779" y="362404"/>
                  </a:lnTo>
                  <a:lnTo>
                    <a:pt x="0" y="409930"/>
                  </a:lnTo>
                  <a:lnTo>
                    <a:pt x="0" y="819861"/>
                  </a:lnTo>
                  <a:lnTo>
                    <a:pt x="2779" y="867389"/>
                  </a:lnTo>
                  <a:lnTo>
                    <a:pt x="10906" y="913380"/>
                  </a:lnTo>
                  <a:lnTo>
                    <a:pt x="24062" y="957515"/>
                  </a:lnTo>
                  <a:lnTo>
                    <a:pt x="41931" y="999479"/>
                  </a:lnTo>
                  <a:lnTo>
                    <a:pt x="64194" y="1038952"/>
                  </a:lnTo>
                  <a:lnTo>
                    <a:pt x="90534" y="1075619"/>
                  </a:lnTo>
                  <a:lnTo>
                    <a:pt x="120634" y="1109160"/>
                  </a:lnTo>
                  <a:lnTo>
                    <a:pt x="154177" y="1139260"/>
                  </a:lnTo>
                  <a:lnTo>
                    <a:pt x="190843" y="1165599"/>
                  </a:lnTo>
                  <a:lnTo>
                    <a:pt x="230317" y="1187862"/>
                  </a:lnTo>
                  <a:lnTo>
                    <a:pt x="272280" y="1205730"/>
                  </a:lnTo>
                  <a:lnTo>
                    <a:pt x="316415" y="1218886"/>
                  </a:lnTo>
                  <a:lnTo>
                    <a:pt x="362405" y="1227012"/>
                  </a:lnTo>
                  <a:lnTo>
                    <a:pt x="409931" y="1229791"/>
                  </a:lnTo>
                  <a:lnTo>
                    <a:pt x="457458" y="1227012"/>
                  </a:lnTo>
                  <a:lnTo>
                    <a:pt x="503448" y="1218886"/>
                  </a:lnTo>
                  <a:lnTo>
                    <a:pt x="547583" y="1205730"/>
                  </a:lnTo>
                  <a:lnTo>
                    <a:pt x="589546" y="1187862"/>
                  </a:lnTo>
                  <a:lnTo>
                    <a:pt x="629020" y="1165599"/>
                  </a:lnTo>
                  <a:lnTo>
                    <a:pt x="665686" y="1139260"/>
                  </a:lnTo>
                  <a:lnTo>
                    <a:pt x="699228" y="1109160"/>
                  </a:lnTo>
                  <a:lnTo>
                    <a:pt x="729328" y="1075619"/>
                  </a:lnTo>
                  <a:lnTo>
                    <a:pt x="755669" y="1038952"/>
                  </a:lnTo>
                  <a:lnTo>
                    <a:pt x="777932" y="999479"/>
                  </a:lnTo>
                  <a:lnTo>
                    <a:pt x="795801" y="957515"/>
                  </a:lnTo>
                  <a:lnTo>
                    <a:pt x="808957" y="913380"/>
                  </a:lnTo>
                  <a:lnTo>
                    <a:pt x="817084" y="867389"/>
                  </a:lnTo>
                  <a:lnTo>
                    <a:pt x="819863" y="819861"/>
                  </a:lnTo>
                  <a:lnTo>
                    <a:pt x="819863" y="409930"/>
                  </a:lnTo>
                  <a:lnTo>
                    <a:pt x="817084" y="362404"/>
                  </a:lnTo>
                  <a:lnTo>
                    <a:pt x="808957" y="316415"/>
                  </a:lnTo>
                  <a:lnTo>
                    <a:pt x="795801" y="272280"/>
                  </a:lnTo>
                  <a:lnTo>
                    <a:pt x="777932" y="230318"/>
                  </a:lnTo>
                  <a:lnTo>
                    <a:pt x="755669" y="190844"/>
                  </a:lnTo>
                  <a:lnTo>
                    <a:pt x="729328" y="154177"/>
                  </a:lnTo>
                  <a:lnTo>
                    <a:pt x="699228" y="120635"/>
                  </a:lnTo>
                  <a:lnTo>
                    <a:pt x="665686" y="90535"/>
                  </a:lnTo>
                  <a:lnTo>
                    <a:pt x="629020" y="64195"/>
                  </a:lnTo>
                  <a:lnTo>
                    <a:pt x="589546" y="41931"/>
                  </a:lnTo>
                  <a:lnTo>
                    <a:pt x="547583" y="24062"/>
                  </a:lnTo>
                  <a:lnTo>
                    <a:pt x="503448" y="10906"/>
                  </a:lnTo>
                  <a:lnTo>
                    <a:pt x="457458" y="2779"/>
                  </a:lnTo>
                  <a:lnTo>
                    <a:pt x="409931" y="0"/>
                  </a:lnTo>
                  <a:close/>
                </a:path>
              </a:pathLst>
            </a:custGeom>
            <a:solidFill>
              <a:srgbClr val="4446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574" y="5426989"/>
              <a:ext cx="307418" cy="38432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29422" y="5208066"/>
            <a:ext cx="61436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Temporal</a:t>
            </a:r>
            <a:r>
              <a:rPr sz="18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Data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sz="1600" spc="-10" dirty="0">
                <a:solidFill>
                  <a:srgbClr val="D5E4EE"/>
                </a:solidFill>
                <a:latin typeface="Arial"/>
                <a:cs typeface="Arial"/>
              </a:rPr>
              <a:t>Incorporate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user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reviews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temporal</a:t>
            </a:r>
            <a:r>
              <a:rPr sz="1600" spc="-1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data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for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dynamic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D5E4EE"/>
                </a:solidFill>
                <a:latin typeface="Arial"/>
                <a:cs typeface="Arial"/>
              </a:rPr>
              <a:t>predictions.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7351" y="6439014"/>
            <a:ext cx="820419" cy="1229995"/>
            <a:chOff x="717351" y="6439014"/>
            <a:chExt cx="820419" cy="1229995"/>
          </a:xfrm>
        </p:grpSpPr>
        <p:sp>
          <p:nvSpPr>
            <p:cNvPr id="16" name="object 16"/>
            <p:cNvSpPr/>
            <p:nvPr/>
          </p:nvSpPr>
          <p:spPr>
            <a:xfrm>
              <a:off x="717351" y="6439014"/>
              <a:ext cx="820419" cy="1229995"/>
            </a:xfrm>
            <a:custGeom>
              <a:avLst/>
              <a:gdLst/>
              <a:ahLst/>
              <a:cxnLst/>
              <a:rect l="l" t="t" r="r" b="b"/>
              <a:pathLst>
                <a:path w="820419" h="1229995">
                  <a:moveTo>
                    <a:pt x="409931" y="0"/>
                  </a:moveTo>
                  <a:lnTo>
                    <a:pt x="362405" y="2779"/>
                  </a:lnTo>
                  <a:lnTo>
                    <a:pt x="316415" y="10906"/>
                  </a:lnTo>
                  <a:lnTo>
                    <a:pt x="272280" y="24062"/>
                  </a:lnTo>
                  <a:lnTo>
                    <a:pt x="230317" y="41931"/>
                  </a:lnTo>
                  <a:lnTo>
                    <a:pt x="190843" y="64195"/>
                  </a:lnTo>
                  <a:lnTo>
                    <a:pt x="154177" y="90535"/>
                  </a:lnTo>
                  <a:lnTo>
                    <a:pt x="120634" y="120635"/>
                  </a:lnTo>
                  <a:lnTo>
                    <a:pt x="90534" y="154177"/>
                  </a:lnTo>
                  <a:lnTo>
                    <a:pt x="64194" y="190844"/>
                  </a:lnTo>
                  <a:lnTo>
                    <a:pt x="41931" y="230318"/>
                  </a:lnTo>
                  <a:lnTo>
                    <a:pt x="24062" y="272280"/>
                  </a:lnTo>
                  <a:lnTo>
                    <a:pt x="10906" y="316415"/>
                  </a:lnTo>
                  <a:lnTo>
                    <a:pt x="2779" y="362404"/>
                  </a:lnTo>
                  <a:lnTo>
                    <a:pt x="0" y="409930"/>
                  </a:lnTo>
                  <a:lnTo>
                    <a:pt x="0" y="819861"/>
                  </a:lnTo>
                  <a:lnTo>
                    <a:pt x="2779" y="867389"/>
                  </a:lnTo>
                  <a:lnTo>
                    <a:pt x="10906" y="913380"/>
                  </a:lnTo>
                  <a:lnTo>
                    <a:pt x="24062" y="957515"/>
                  </a:lnTo>
                  <a:lnTo>
                    <a:pt x="41931" y="999479"/>
                  </a:lnTo>
                  <a:lnTo>
                    <a:pt x="64194" y="1038952"/>
                  </a:lnTo>
                  <a:lnTo>
                    <a:pt x="90534" y="1075619"/>
                  </a:lnTo>
                  <a:lnTo>
                    <a:pt x="120634" y="1109160"/>
                  </a:lnTo>
                  <a:lnTo>
                    <a:pt x="154177" y="1139260"/>
                  </a:lnTo>
                  <a:lnTo>
                    <a:pt x="190843" y="1165599"/>
                  </a:lnTo>
                  <a:lnTo>
                    <a:pt x="230317" y="1187862"/>
                  </a:lnTo>
                  <a:lnTo>
                    <a:pt x="272280" y="1205730"/>
                  </a:lnTo>
                  <a:lnTo>
                    <a:pt x="316415" y="1218886"/>
                  </a:lnTo>
                  <a:lnTo>
                    <a:pt x="362405" y="1227012"/>
                  </a:lnTo>
                  <a:lnTo>
                    <a:pt x="409931" y="1229791"/>
                  </a:lnTo>
                  <a:lnTo>
                    <a:pt x="457458" y="1227012"/>
                  </a:lnTo>
                  <a:lnTo>
                    <a:pt x="503448" y="1218886"/>
                  </a:lnTo>
                  <a:lnTo>
                    <a:pt x="547583" y="1205730"/>
                  </a:lnTo>
                  <a:lnTo>
                    <a:pt x="589546" y="1187862"/>
                  </a:lnTo>
                  <a:lnTo>
                    <a:pt x="629020" y="1165599"/>
                  </a:lnTo>
                  <a:lnTo>
                    <a:pt x="665686" y="1139260"/>
                  </a:lnTo>
                  <a:lnTo>
                    <a:pt x="699228" y="1109160"/>
                  </a:lnTo>
                  <a:lnTo>
                    <a:pt x="729328" y="1075619"/>
                  </a:lnTo>
                  <a:lnTo>
                    <a:pt x="755669" y="1038952"/>
                  </a:lnTo>
                  <a:lnTo>
                    <a:pt x="777932" y="999479"/>
                  </a:lnTo>
                  <a:lnTo>
                    <a:pt x="795801" y="957515"/>
                  </a:lnTo>
                  <a:lnTo>
                    <a:pt x="808957" y="913380"/>
                  </a:lnTo>
                  <a:lnTo>
                    <a:pt x="817084" y="867389"/>
                  </a:lnTo>
                  <a:lnTo>
                    <a:pt x="819863" y="819861"/>
                  </a:lnTo>
                  <a:lnTo>
                    <a:pt x="819863" y="409930"/>
                  </a:lnTo>
                  <a:lnTo>
                    <a:pt x="817084" y="362404"/>
                  </a:lnTo>
                  <a:lnTo>
                    <a:pt x="808957" y="316415"/>
                  </a:lnTo>
                  <a:lnTo>
                    <a:pt x="795801" y="272280"/>
                  </a:lnTo>
                  <a:lnTo>
                    <a:pt x="777932" y="230318"/>
                  </a:lnTo>
                  <a:lnTo>
                    <a:pt x="755669" y="190844"/>
                  </a:lnTo>
                  <a:lnTo>
                    <a:pt x="729328" y="154177"/>
                  </a:lnTo>
                  <a:lnTo>
                    <a:pt x="699228" y="120635"/>
                  </a:lnTo>
                  <a:lnTo>
                    <a:pt x="665686" y="90535"/>
                  </a:lnTo>
                  <a:lnTo>
                    <a:pt x="629020" y="64195"/>
                  </a:lnTo>
                  <a:lnTo>
                    <a:pt x="589546" y="41931"/>
                  </a:lnTo>
                  <a:lnTo>
                    <a:pt x="547583" y="24062"/>
                  </a:lnTo>
                  <a:lnTo>
                    <a:pt x="503448" y="10906"/>
                  </a:lnTo>
                  <a:lnTo>
                    <a:pt x="457458" y="2779"/>
                  </a:lnTo>
                  <a:lnTo>
                    <a:pt x="409931" y="0"/>
                  </a:lnTo>
                  <a:close/>
                </a:path>
              </a:pathLst>
            </a:custGeom>
            <a:solidFill>
              <a:srgbClr val="4446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574" y="6861695"/>
              <a:ext cx="307418" cy="3843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729422" y="6642772"/>
            <a:ext cx="7442834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Deployment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Deploy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model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as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a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web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application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for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practical</a:t>
            </a:r>
            <a:r>
              <a:rPr sz="16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use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by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publishers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6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D5E4EE"/>
                </a:solidFill>
                <a:latin typeface="Arial"/>
                <a:cs typeface="Arial"/>
              </a:rPr>
              <a:t>readers.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6400" y="0"/>
            <a:ext cx="9144000" cy="8229600"/>
          </a:xfrm>
          <a:custGeom>
            <a:avLst/>
            <a:gdLst/>
            <a:ahLst/>
            <a:cxnLst/>
            <a:rect l="l" t="t" r="r" b="b"/>
            <a:pathLst>
              <a:path w="9144000" h="8229600">
                <a:moveTo>
                  <a:pt x="0" y="8229600"/>
                </a:moveTo>
                <a:lnTo>
                  <a:pt x="9144000" y="8229600"/>
                </a:lnTo>
                <a:lnTo>
                  <a:pt x="91440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2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11430" y="987718"/>
            <a:ext cx="5177155" cy="139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500"/>
              </a:lnSpc>
              <a:tabLst>
                <a:tab pos="1130300" algn="l"/>
                <a:tab pos="2496820" algn="l"/>
                <a:tab pos="2649855" algn="l"/>
              </a:tabLst>
            </a:pPr>
            <a:r>
              <a:rPr sz="4400" spc="-25" dirty="0"/>
              <a:t>The</a:t>
            </a:r>
            <a:r>
              <a:rPr sz="4400" dirty="0"/>
              <a:t>	</a:t>
            </a:r>
            <a:r>
              <a:rPr sz="4400" spc="-20" dirty="0"/>
              <a:t>Core</a:t>
            </a:r>
            <a:r>
              <a:rPr sz="4400" dirty="0"/>
              <a:t>	</a:t>
            </a:r>
            <a:r>
              <a:rPr sz="4400" spc="-10" dirty="0"/>
              <a:t>Challenge: Predicting</a:t>
            </a:r>
            <a:r>
              <a:rPr sz="4400" dirty="0"/>
              <a:t>		</a:t>
            </a:r>
            <a:r>
              <a:rPr sz="4400" spc="-10" dirty="0"/>
              <a:t>Popularity</a:t>
            </a:r>
            <a:endParaRPr sz="4400"/>
          </a:p>
        </p:txBody>
      </p:sp>
      <p:grpSp>
        <p:nvGrpSpPr>
          <p:cNvPr id="6" name="object 6"/>
          <p:cNvGrpSpPr/>
          <p:nvPr/>
        </p:nvGrpSpPr>
        <p:grpSpPr>
          <a:xfrm>
            <a:off x="6293649" y="3771303"/>
            <a:ext cx="7514590" cy="1449070"/>
            <a:chOff x="6293649" y="3771303"/>
            <a:chExt cx="7514590" cy="1449070"/>
          </a:xfrm>
        </p:grpSpPr>
        <p:sp>
          <p:nvSpPr>
            <p:cNvPr id="7" name="object 7"/>
            <p:cNvSpPr/>
            <p:nvPr/>
          </p:nvSpPr>
          <p:spPr>
            <a:xfrm>
              <a:off x="6324129" y="3786543"/>
              <a:ext cx="7468870" cy="1418590"/>
            </a:xfrm>
            <a:custGeom>
              <a:avLst/>
              <a:gdLst/>
              <a:ahLst/>
              <a:cxnLst/>
              <a:rect l="l" t="t" r="r" b="b"/>
              <a:pathLst>
                <a:path w="7468869" h="1418589">
                  <a:moveTo>
                    <a:pt x="7322248" y="0"/>
                  </a:moveTo>
                  <a:lnTo>
                    <a:pt x="146310" y="0"/>
                  </a:lnTo>
                  <a:lnTo>
                    <a:pt x="100272" y="7511"/>
                  </a:lnTo>
                  <a:lnTo>
                    <a:pt x="60135" y="28387"/>
                  </a:lnTo>
                  <a:lnTo>
                    <a:pt x="28385" y="60139"/>
                  </a:lnTo>
                  <a:lnTo>
                    <a:pt x="7510" y="100278"/>
                  </a:lnTo>
                  <a:lnTo>
                    <a:pt x="0" y="146316"/>
                  </a:lnTo>
                  <a:lnTo>
                    <a:pt x="0" y="1271841"/>
                  </a:lnTo>
                  <a:lnTo>
                    <a:pt x="7510" y="1317879"/>
                  </a:lnTo>
                  <a:lnTo>
                    <a:pt x="28385" y="1358019"/>
                  </a:lnTo>
                  <a:lnTo>
                    <a:pt x="60135" y="1389770"/>
                  </a:lnTo>
                  <a:lnTo>
                    <a:pt x="100272" y="1410646"/>
                  </a:lnTo>
                  <a:lnTo>
                    <a:pt x="146310" y="1418158"/>
                  </a:lnTo>
                  <a:lnTo>
                    <a:pt x="7322248" y="1418158"/>
                  </a:lnTo>
                  <a:lnTo>
                    <a:pt x="7368280" y="1410646"/>
                  </a:lnTo>
                  <a:lnTo>
                    <a:pt x="7408416" y="1389770"/>
                  </a:lnTo>
                  <a:lnTo>
                    <a:pt x="7440165" y="1358019"/>
                  </a:lnTo>
                  <a:lnTo>
                    <a:pt x="7461041" y="1317879"/>
                  </a:lnTo>
                  <a:lnTo>
                    <a:pt x="7468552" y="1271841"/>
                  </a:lnTo>
                  <a:lnTo>
                    <a:pt x="7468552" y="146316"/>
                  </a:lnTo>
                  <a:lnTo>
                    <a:pt x="7461041" y="100278"/>
                  </a:lnTo>
                  <a:lnTo>
                    <a:pt x="7440165" y="60139"/>
                  </a:lnTo>
                  <a:lnTo>
                    <a:pt x="7408416" y="28387"/>
                  </a:lnTo>
                  <a:lnTo>
                    <a:pt x="7368280" y="7511"/>
                  </a:lnTo>
                  <a:lnTo>
                    <a:pt x="7322248" y="0"/>
                  </a:lnTo>
                  <a:close/>
                </a:path>
              </a:pathLst>
            </a:custGeom>
            <a:solidFill>
              <a:srgbClr val="24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24129" y="3786543"/>
              <a:ext cx="7468870" cy="1418590"/>
            </a:xfrm>
            <a:custGeom>
              <a:avLst/>
              <a:gdLst/>
              <a:ahLst/>
              <a:cxnLst/>
              <a:rect l="l" t="t" r="r" b="b"/>
              <a:pathLst>
                <a:path w="7468869" h="1418589">
                  <a:moveTo>
                    <a:pt x="0" y="146316"/>
                  </a:moveTo>
                  <a:lnTo>
                    <a:pt x="7510" y="100278"/>
                  </a:lnTo>
                  <a:lnTo>
                    <a:pt x="28385" y="60139"/>
                  </a:lnTo>
                  <a:lnTo>
                    <a:pt x="60135" y="28387"/>
                  </a:lnTo>
                  <a:lnTo>
                    <a:pt x="100272" y="7511"/>
                  </a:lnTo>
                  <a:lnTo>
                    <a:pt x="146310" y="0"/>
                  </a:lnTo>
                  <a:lnTo>
                    <a:pt x="7322248" y="0"/>
                  </a:lnTo>
                  <a:lnTo>
                    <a:pt x="7368280" y="7511"/>
                  </a:lnTo>
                  <a:lnTo>
                    <a:pt x="7408416" y="28387"/>
                  </a:lnTo>
                  <a:lnTo>
                    <a:pt x="7440165" y="60139"/>
                  </a:lnTo>
                  <a:lnTo>
                    <a:pt x="7461041" y="100278"/>
                  </a:lnTo>
                  <a:lnTo>
                    <a:pt x="7468552" y="146316"/>
                  </a:lnTo>
                  <a:lnTo>
                    <a:pt x="7468552" y="1271841"/>
                  </a:lnTo>
                  <a:lnTo>
                    <a:pt x="7461041" y="1317879"/>
                  </a:lnTo>
                  <a:lnTo>
                    <a:pt x="7440165" y="1358019"/>
                  </a:lnTo>
                  <a:lnTo>
                    <a:pt x="7408416" y="1389770"/>
                  </a:lnTo>
                  <a:lnTo>
                    <a:pt x="7368280" y="1410646"/>
                  </a:lnTo>
                  <a:lnTo>
                    <a:pt x="7322248" y="1418158"/>
                  </a:lnTo>
                  <a:lnTo>
                    <a:pt x="146310" y="1418158"/>
                  </a:lnTo>
                  <a:lnTo>
                    <a:pt x="100272" y="1410646"/>
                  </a:lnTo>
                  <a:lnTo>
                    <a:pt x="60135" y="1389770"/>
                  </a:lnTo>
                  <a:lnTo>
                    <a:pt x="28385" y="1358019"/>
                  </a:lnTo>
                  <a:lnTo>
                    <a:pt x="7510" y="1317879"/>
                  </a:lnTo>
                  <a:lnTo>
                    <a:pt x="0" y="1271841"/>
                  </a:lnTo>
                  <a:lnTo>
                    <a:pt x="0" y="146316"/>
                  </a:lnTo>
                  <a:close/>
                </a:path>
              </a:pathLst>
            </a:custGeom>
            <a:ln w="30479">
              <a:solidFill>
                <a:srgbClr val="5D5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3649" y="3786543"/>
              <a:ext cx="121919" cy="141815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/>
              <a:t>We</a:t>
            </a:r>
            <a:r>
              <a:rPr spc="-25" dirty="0"/>
              <a:t> </a:t>
            </a:r>
            <a:r>
              <a:rPr dirty="0"/>
              <a:t>addressed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challenge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predicting</a:t>
            </a:r>
            <a:r>
              <a:rPr spc="-20" dirty="0"/>
              <a:t> </a:t>
            </a:r>
            <a:r>
              <a:rPr dirty="0"/>
              <a:t>whether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book</a:t>
            </a:r>
            <a:r>
              <a:rPr spc="-20" dirty="0"/>
              <a:t> </a:t>
            </a:r>
            <a:r>
              <a:rPr dirty="0"/>
              <a:t>will</a:t>
            </a:r>
            <a:r>
              <a:rPr spc="-20" dirty="0"/>
              <a:t> </a:t>
            </a:r>
            <a:r>
              <a:rPr spc="-10" dirty="0"/>
              <a:t>achieve </a:t>
            </a:r>
            <a:r>
              <a:rPr dirty="0"/>
              <a:t>popularity</a:t>
            </a:r>
            <a:r>
              <a:rPr spc="-30" dirty="0"/>
              <a:t> </a:t>
            </a:r>
            <a:r>
              <a:rPr dirty="0"/>
              <a:t>based</a:t>
            </a:r>
            <a:r>
              <a:rPr spc="-20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dirty="0"/>
              <a:t>its</a:t>
            </a:r>
            <a:r>
              <a:rPr spc="-20" dirty="0"/>
              <a:t> </a:t>
            </a:r>
            <a:r>
              <a:rPr dirty="0"/>
              <a:t>metadata</a:t>
            </a:r>
            <a:r>
              <a:rPr spc="-1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textual</a:t>
            </a:r>
            <a:r>
              <a:rPr spc="-15" dirty="0"/>
              <a:t> </a:t>
            </a:r>
            <a:r>
              <a:rPr spc="-10" dirty="0"/>
              <a:t>content.</a:t>
            </a:r>
          </a:p>
          <a:p>
            <a:pPr>
              <a:lnSpc>
                <a:spcPct val="100000"/>
              </a:lnSpc>
            </a:pPr>
            <a:endParaRPr spc="-10" dirty="0"/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pc="-10" dirty="0"/>
          </a:p>
          <a:p>
            <a:pPr marL="373380">
              <a:lnSpc>
                <a:spcPct val="100000"/>
              </a:lnSpc>
              <a:spcBef>
                <a:spcPts val="5"/>
              </a:spcBef>
            </a:pPr>
            <a:r>
              <a:rPr sz="2200" dirty="0"/>
              <a:t>Problem</a:t>
            </a:r>
            <a:r>
              <a:rPr sz="2200" spc="-70" dirty="0"/>
              <a:t> </a:t>
            </a:r>
            <a:r>
              <a:rPr sz="2200" spc="-10" dirty="0"/>
              <a:t>Statement</a:t>
            </a:r>
            <a:endParaRPr sz="2200"/>
          </a:p>
          <a:p>
            <a:pPr marL="373380">
              <a:lnSpc>
                <a:spcPct val="100000"/>
              </a:lnSpc>
              <a:spcBef>
                <a:spcPts val="1940"/>
              </a:spcBef>
            </a:pPr>
            <a:r>
              <a:rPr dirty="0"/>
              <a:t>Predict</a:t>
            </a:r>
            <a:r>
              <a:rPr spc="-15" dirty="0"/>
              <a:t> </a:t>
            </a:r>
            <a:r>
              <a:rPr dirty="0"/>
              <a:t>if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book</a:t>
            </a:r>
            <a:r>
              <a:rPr spc="-10" dirty="0"/>
              <a:t> </a:t>
            </a:r>
            <a:r>
              <a:rPr dirty="0"/>
              <a:t>will</a:t>
            </a:r>
            <a:r>
              <a:rPr spc="-10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popular</a:t>
            </a:r>
            <a:r>
              <a:rPr spc="-1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not</a:t>
            </a:r>
            <a:r>
              <a:rPr spc="-10" dirty="0"/>
              <a:t> </a:t>
            </a:r>
            <a:r>
              <a:rPr dirty="0"/>
              <a:t>(Binary</a:t>
            </a:r>
            <a:r>
              <a:rPr spc="-10" dirty="0"/>
              <a:t> Classification).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293649" y="5428780"/>
            <a:ext cx="7514590" cy="1831975"/>
            <a:chOff x="6293649" y="5428780"/>
            <a:chExt cx="7514590" cy="1831975"/>
          </a:xfrm>
        </p:grpSpPr>
        <p:sp>
          <p:nvSpPr>
            <p:cNvPr id="12" name="object 12"/>
            <p:cNvSpPr/>
            <p:nvPr/>
          </p:nvSpPr>
          <p:spPr>
            <a:xfrm>
              <a:off x="6324129" y="5444020"/>
              <a:ext cx="7468870" cy="1801495"/>
            </a:xfrm>
            <a:custGeom>
              <a:avLst/>
              <a:gdLst/>
              <a:ahLst/>
              <a:cxnLst/>
              <a:rect l="l" t="t" r="r" b="b"/>
              <a:pathLst>
                <a:path w="7468869" h="1801495">
                  <a:moveTo>
                    <a:pt x="7322248" y="0"/>
                  </a:moveTo>
                  <a:lnTo>
                    <a:pt x="146309" y="0"/>
                  </a:lnTo>
                  <a:lnTo>
                    <a:pt x="100272" y="7510"/>
                  </a:lnTo>
                  <a:lnTo>
                    <a:pt x="60134" y="28382"/>
                  </a:lnTo>
                  <a:lnTo>
                    <a:pt x="28385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1654860"/>
                  </a:lnTo>
                  <a:lnTo>
                    <a:pt x="7510" y="1700899"/>
                  </a:lnTo>
                  <a:lnTo>
                    <a:pt x="28385" y="1741038"/>
                  </a:lnTo>
                  <a:lnTo>
                    <a:pt x="60134" y="1772790"/>
                  </a:lnTo>
                  <a:lnTo>
                    <a:pt x="100272" y="1793665"/>
                  </a:lnTo>
                  <a:lnTo>
                    <a:pt x="146309" y="1801177"/>
                  </a:lnTo>
                  <a:lnTo>
                    <a:pt x="7322248" y="1801177"/>
                  </a:lnTo>
                  <a:lnTo>
                    <a:pt x="7368285" y="1793665"/>
                  </a:lnTo>
                  <a:lnTo>
                    <a:pt x="7408421" y="1772790"/>
                  </a:lnTo>
                  <a:lnTo>
                    <a:pt x="7440169" y="1741038"/>
                  </a:lnTo>
                  <a:lnTo>
                    <a:pt x="7461042" y="1700899"/>
                  </a:lnTo>
                  <a:lnTo>
                    <a:pt x="7468552" y="1654860"/>
                  </a:lnTo>
                  <a:lnTo>
                    <a:pt x="7468552" y="146303"/>
                  </a:lnTo>
                  <a:lnTo>
                    <a:pt x="7461042" y="100267"/>
                  </a:lnTo>
                  <a:lnTo>
                    <a:pt x="7440169" y="60130"/>
                  </a:lnTo>
                  <a:lnTo>
                    <a:pt x="7408421" y="28382"/>
                  </a:lnTo>
                  <a:lnTo>
                    <a:pt x="7368285" y="7510"/>
                  </a:lnTo>
                  <a:lnTo>
                    <a:pt x="7322248" y="0"/>
                  </a:lnTo>
                  <a:close/>
                </a:path>
              </a:pathLst>
            </a:custGeom>
            <a:solidFill>
              <a:srgbClr val="24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24129" y="5444020"/>
              <a:ext cx="7468870" cy="1801495"/>
            </a:xfrm>
            <a:custGeom>
              <a:avLst/>
              <a:gdLst/>
              <a:ahLst/>
              <a:cxnLst/>
              <a:rect l="l" t="t" r="r" b="b"/>
              <a:pathLst>
                <a:path w="7468869" h="1801495">
                  <a:moveTo>
                    <a:pt x="0" y="146303"/>
                  </a:moveTo>
                  <a:lnTo>
                    <a:pt x="7510" y="100267"/>
                  </a:lnTo>
                  <a:lnTo>
                    <a:pt x="28385" y="60130"/>
                  </a:lnTo>
                  <a:lnTo>
                    <a:pt x="60134" y="28382"/>
                  </a:lnTo>
                  <a:lnTo>
                    <a:pt x="100272" y="7510"/>
                  </a:lnTo>
                  <a:lnTo>
                    <a:pt x="146309" y="0"/>
                  </a:lnTo>
                  <a:lnTo>
                    <a:pt x="7322248" y="0"/>
                  </a:lnTo>
                  <a:lnTo>
                    <a:pt x="7368285" y="7510"/>
                  </a:lnTo>
                  <a:lnTo>
                    <a:pt x="7408421" y="28382"/>
                  </a:lnTo>
                  <a:lnTo>
                    <a:pt x="7440169" y="60130"/>
                  </a:lnTo>
                  <a:lnTo>
                    <a:pt x="7461042" y="100267"/>
                  </a:lnTo>
                  <a:lnTo>
                    <a:pt x="7468552" y="146303"/>
                  </a:lnTo>
                  <a:lnTo>
                    <a:pt x="7468552" y="1654860"/>
                  </a:lnTo>
                  <a:lnTo>
                    <a:pt x="7461042" y="1700899"/>
                  </a:lnTo>
                  <a:lnTo>
                    <a:pt x="7440169" y="1741038"/>
                  </a:lnTo>
                  <a:lnTo>
                    <a:pt x="7408421" y="1772790"/>
                  </a:lnTo>
                  <a:lnTo>
                    <a:pt x="7368285" y="1793665"/>
                  </a:lnTo>
                  <a:lnTo>
                    <a:pt x="7322248" y="1801177"/>
                  </a:lnTo>
                  <a:lnTo>
                    <a:pt x="146309" y="1801177"/>
                  </a:lnTo>
                  <a:lnTo>
                    <a:pt x="100272" y="1793665"/>
                  </a:lnTo>
                  <a:lnTo>
                    <a:pt x="60134" y="1772790"/>
                  </a:lnTo>
                  <a:lnTo>
                    <a:pt x="28385" y="1741038"/>
                  </a:lnTo>
                  <a:lnTo>
                    <a:pt x="7510" y="1700899"/>
                  </a:lnTo>
                  <a:lnTo>
                    <a:pt x="0" y="1654860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5D5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3649" y="5444020"/>
              <a:ext cx="121919" cy="180117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672656" y="5709170"/>
            <a:ext cx="6015355" cy="127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D5E4EE"/>
                </a:solidFill>
                <a:latin typeface="Arial"/>
                <a:cs typeface="Arial"/>
              </a:rPr>
              <a:t>Target</a:t>
            </a:r>
            <a:r>
              <a:rPr sz="2200" spc="-8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D5E4EE"/>
                </a:solidFill>
                <a:latin typeface="Arial"/>
                <a:cs typeface="Arial"/>
              </a:rPr>
              <a:t>Audience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100"/>
              </a:lnSpc>
              <a:spcBef>
                <a:spcPts val="116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Helps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publishers,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retailers,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libraries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make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 data-driven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decisions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on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acquisition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marketing.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324" y="615080"/>
            <a:ext cx="645414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25955" algn="l"/>
                <a:tab pos="2926715" algn="l"/>
                <a:tab pos="4554220" algn="l"/>
              </a:tabLst>
            </a:pPr>
            <a:r>
              <a:rPr sz="4050" spc="-10" dirty="0"/>
              <a:t>Dataset</a:t>
            </a:r>
            <a:r>
              <a:rPr sz="4050" dirty="0"/>
              <a:t>	</a:t>
            </a:r>
            <a:r>
              <a:rPr sz="4050" spc="-25" dirty="0"/>
              <a:t>and</a:t>
            </a:r>
            <a:r>
              <a:rPr sz="4050" dirty="0"/>
              <a:t>	</a:t>
            </a:r>
            <a:r>
              <a:rPr sz="4050" spc="-10" dirty="0"/>
              <a:t>Target</a:t>
            </a:r>
            <a:r>
              <a:rPr sz="4050" dirty="0"/>
              <a:t>	</a:t>
            </a:r>
            <a:r>
              <a:rPr sz="4050" spc="-10" dirty="0"/>
              <a:t>Variable</a:t>
            </a:r>
            <a:endParaRPr sz="4050"/>
          </a:p>
        </p:txBody>
      </p:sp>
      <p:sp>
        <p:nvSpPr>
          <p:cNvPr id="3" name="object 3"/>
          <p:cNvSpPr txBox="1"/>
          <p:nvPr/>
        </p:nvSpPr>
        <p:spPr>
          <a:xfrm>
            <a:off x="761324" y="1773707"/>
            <a:ext cx="12705080" cy="187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Our</a:t>
            </a:r>
            <a:r>
              <a:rPr sz="1700" spc="-6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model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was</a:t>
            </a:r>
            <a:r>
              <a:rPr sz="1700" spc="-6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trained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on</a:t>
            </a:r>
            <a:r>
              <a:rPr sz="1700" spc="-6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a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dataset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containing</a:t>
            </a:r>
            <a:r>
              <a:rPr sz="1700" spc="-6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both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numerical</a:t>
            </a:r>
            <a:r>
              <a:rPr sz="1700" spc="-6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metadata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700" spc="-6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rich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textual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features</a:t>
            </a:r>
            <a:r>
              <a:rPr sz="1700" spc="-6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sourced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from</a:t>
            </a:r>
            <a:r>
              <a:rPr sz="1700" spc="-6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online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book</a:t>
            </a:r>
            <a:r>
              <a:rPr sz="1700" spc="-6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D5E4EE"/>
                </a:solidFill>
                <a:latin typeface="Arial"/>
                <a:cs typeface="Arial"/>
              </a:rPr>
              <a:t>datasets.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5"/>
              </a:spcBef>
            </a:pPr>
            <a:endParaRPr sz="1700">
              <a:latin typeface="Arial"/>
              <a:cs typeface="Arial"/>
            </a:endParaRPr>
          </a:p>
          <a:p>
            <a:pPr marL="354965" marR="6275705" indent="-342900">
              <a:lnSpc>
                <a:spcPct val="134800"/>
              </a:lnSpc>
              <a:buChar char="•"/>
              <a:tabLst>
                <a:tab pos="354965" algn="l"/>
              </a:tabLst>
            </a:pP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Columns</a:t>
            </a:r>
            <a:r>
              <a:rPr sz="1700" spc="-7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include:</a:t>
            </a:r>
            <a:r>
              <a:rPr sz="1700" spc="-6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book_title,</a:t>
            </a:r>
            <a:r>
              <a:rPr sz="1700" spc="-7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D5E4EE"/>
                </a:solidFill>
                <a:latin typeface="Arial"/>
                <a:cs typeface="Arial"/>
              </a:rPr>
              <a:t>book_authors,</a:t>
            </a:r>
            <a:r>
              <a:rPr sz="1700" spc="-6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D5E4EE"/>
                </a:solidFill>
                <a:latin typeface="Arial"/>
                <a:cs typeface="Arial"/>
              </a:rPr>
              <a:t>book_desc,</a:t>
            </a:r>
            <a:r>
              <a:rPr sz="1700" spc="-7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D5E4EE"/>
                </a:solidFill>
                <a:latin typeface="Arial"/>
                <a:cs typeface="Arial"/>
              </a:rPr>
              <a:t>genres, book_pages,</a:t>
            </a:r>
            <a:r>
              <a:rPr sz="170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D5E4EE"/>
                </a:solidFill>
                <a:latin typeface="Arial"/>
                <a:cs typeface="Arial"/>
              </a:rPr>
              <a:t>book_rating,</a:t>
            </a:r>
            <a:r>
              <a:rPr sz="170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D5E4EE"/>
                </a:solidFill>
                <a:latin typeface="Arial"/>
                <a:cs typeface="Arial"/>
              </a:rPr>
              <a:t>book_rating_count,</a:t>
            </a:r>
            <a:r>
              <a:rPr sz="170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D5E4EE"/>
                </a:solidFill>
                <a:latin typeface="Arial"/>
                <a:cs typeface="Arial"/>
              </a:rPr>
              <a:t>etc.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90"/>
              </a:spcBef>
              <a:buChar char="•"/>
              <a:tabLst>
                <a:tab pos="354965" algn="l"/>
              </a:tabLst>
            </a:pP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Source:</a:t>
            </a:r>
            <a:r>
              <a:rPr sz="1700" spc="-6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Metadata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textual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data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from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online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D5E4EE"/>
                </a:solidFill>
                <a:latin typeface="Arial"/>
                <a:cs typeface="Arial"/>
              </a:rPr>
              <a:t>book</a:t>
            </a:r>
            <a:r>
              <a:rPr sz="17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D5E4EE"/>
                </a:solidFill>
                <a:latin typeface="Arial"/>
                <a:cs typeface="Arial"/>
              </a:rPr>
              <a:t>datasets.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74024" y="3889540"/>
            <a:ext cx="7633970" cy="939800"/>
            <a:chOff x="774024" y="3889540"/>
            <a:chExt cx="7633970" cy="939800"/>
          </a:xfrm>
        </p:grpSpPr>
        <p:sp>
          <p:nvSpPr>
            <p:cNvPr id="5" name="object 5"/>
            <p:cNvSpPr/>
            <p:nvPr/>
          </p:nvSpPr>
          <p:spPr>
            <a:xfrm>
              <a:off x="774024" y="3889540"/>
              <a:ext cx="7633970" cy="939800"/>
            </a:xfrm>
            <a:custGeom>
              <a:avLst/>
              <a:gdLst/>
              <a:ahLst/>
              <a:cxnLst/>
              <a:rect l="l" t="t" r="r" b="b"/>
              <a:pathLst>
                <a:path w="7633970" h="939800">
                  <a:moveTo>
                    <a:pt x="7600403" y="0"/>
                  </a:moveTo>
                  <a:lnTo>
                    <a:pt x="33174" y="0"/>
                  </a:lnTo>
                  <a:lnTo>
                    <a:pt x="20313" y="2623"/>
                  </a:lnTo>
                  <a:lnTo>
                    <a:pt x="9762" y="9761"/>
                  </a:lnTo>
                  <a:lnTo>
                    <a:pt x="2624" y="20311"/>
                  </a:lnTo>
                  <a:lnTo>
                    <a:pt x="0" y="33172"/>
                  </a:lnTo>
                  <a:lnTo>
                    <a:pt x="0" y="906348"/>
                  </a:lnTo>
                  <a:lnTo>
                    <a:pt x="2624" y="919209"/>
                  </a:lnTo>
                  <a:lnTo>
                    <a:pt x="9762" y="929759"/>
                  </a:lnTo>
                  <a:lnTo>
                    <a:pt x="20313" y="936896"/>
                  </a:lnTo>
                  <a:lnTo>
                    <a:pt x="33174" y="939520"/>
                  </a:lnTo>
                  <a:lnTo>
                    <a:pt x="7600403" y="939520"/>
                  </a:lnTo>
                  <a:lnTo>
                    <a:pt x="7613264" y="936896"/>
                  </a:lnTo>
                  <a:lnTo>
                    <a:pt x="7623814" y="929759"/>
                  </a:lnTo>
                  <a:lnTo>
                    <a:pt x="7630952" y="919209"/>
                  </a:lnTo>
                  <a:lnTo>
                    <a:pt x="7633576" y="906348"/>
                  </a:lnTo>
                  <a:lnTo>
                    <a:pt x="7633576" y="33172"/>
                  </a:lnTo>
                  <a:lnTo>
                    <a:pt x="7630952" y="20311"/>
                  </a:lnTo>
                  <a:lnTo>
                    <a:pt x="7623814" y="9761"/>
                  </a:lnTo>
                  <a:lnTo>
                    <a:pt x="7613264" y="2623"/>
                  </a:lnTo>
                  <a:lnTo>
                    <a:pt x="7600403" y="0"/>
                  </a:lnTo>
                  <a:close/>
                </a:path>
              </a:pathLst>
            </a:custGeom>
            <a:solidFill>
              <a:srgbClr val="AEC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123" y="4216234"/>
              <a:ext cx="276344" cy="22109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79867" y="4238777"/>
            <a:ext cx="56883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Arial"/>
                <a:cs typeface="Arial"/>
              </a:rPr>
              <a:t>Target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Label: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popular_book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(0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Not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Popular,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1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Popular)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4808" y="2551988"/>
            <a:ext cx="4909185" cy="4909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023" y="1106185"/>
            <a:ext cx="70745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6835" algn="l"/>
                <a:tab pos="5073015" algn="l"/>
              </a:tabLst>
            </a:pPr>
            <a:r>
              <a:rPr sz="4400" spc="-20" dirty="0"/>
              <a:t>Data</a:t>
            </a:r>
            <a:r>
              <a:rPr sz="4400" dirty="0"/>
              <a:t>	</a:t>
            </a:r>
            <a:r>
              <a:rPr sz="4400" spc="-10" dirty="0"/>
              <a:t>Preprocessing</a:t>
            </a:r>
            <a:r>
              <a:rPr sz="4400" dirty="0"/>
              <a:t>	</a:t>
            </a:r>
            <a:r>
              <a:rPr sz="4400" spc="-10" dirty="0"/>
              <a:t>Pipeline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723" y="2817964"/>
            <a:ext cx="1196816" cy="43087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5023" y="2247138"/>
            <a:ext cx="11472545" cy="456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Rigorous</a:t>
            </a:r>
            <a:r>
              <a:rPr sz="18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preprocessing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was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essential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to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transform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raw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data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into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usable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format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for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machine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learning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models.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1850">
              <a:latin typeface="Arial"/>
              <a:cs typeface="Arial"/>
            </a:endParaRPr>
          </a:p>
          <a:p>
            <a:pPr marL="1448435">
              <a:lnSpc>
                <a:spcPct val="100000"/>
              </a:lnSpc>
            </a:pPr>
            <a:r>
              <a:rPr sz="2200" spc="-10" dirty="0">
                <a:solidFill>
                  <a:srgbClr val="D5E4EE"/>
                </a:solidFill>
                <a:latin typeface="Arial"/>
                <a:cs typeface="Arial"/>
              </a:rPr>
              <a:t>Cleaning</a:t>
            </a:r>
            <a:endParaRPr sz="2200">
              <a:latin typeface="Arial"/>
              <a:cs typeface="Arial"/>
            </a:endParaRPr>
          </a:p>
          <a:p>
            <a:pPr marL="1448435">
              <a:lnSpc>
                <a:spcPct val="100000"/>
              </a:lnSpc>
              <a:spcBef>
                <a:spcPts val="194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Removed</a:t>
            </a:r>
            <a:r>
              <a:rPr sz="18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nulls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irrelevant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characters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from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text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fields.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850">
              <a:latin typeface="Arial"/>
              <a:cs typeface="Arial"/>
            </a:endParaRPr>
          </a:p>
          <a:p>
            <a:pPr marL="144843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D5E4EE"/>
                </a:solidFill>
                <a:latin typeface="Arial"/>
                <a:cs typeface="Arial"/>
              </a:rPr>
              <a:t>Text</a:t>
            </a:r>
            <a:r>
              <a:rPr sz="22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D5E4EE"/>
                </a:solidFill>
                <a:latin typeface="Arial"/>
                <a:cs typeface="Arial"/>
              </a:rPr>
              <a:t>Combination</a:t>
            </a:r>
            <a:endParaRPr sz="2200">
              <a:latin typeface="Arial"/>
              <a:cs typeface="Arial"/>
            </a:endParaRPr>
          </a:p>
          <a:p>
            <a:pPr marL="1448435">
              <a:lnSpc>
                <a:spcPct val="100000"/>
              </a:lnSpc>
              <a:spcBef>
                <a:spcPts val="194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Combined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text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columns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(title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+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authors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+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description)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for</a:t>
            </a:r>
            <a:r>
              <a:rPr sz="18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unified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 analysis.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850">
              <a:latin typeface="Arial"/>
              <a:cs typeface="Arial"/>
            </a:endParaRPr>
          </a:p>
          <a:p>
            <a:pPr marL="144843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D5E4EE"/>
                </a:solidFill>
                <a:latin typeface="Arial"/>
                <a:cs typeface="Arial"/>
              </a:rPr>
              <a:t>Encoding</a:t>
            </a:r>
            <a:r>
              <a:rPr sz="22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D5E4EE"/>
                </a:solidFill>
                <a:latin typeface="Arial"/>
                <a:cs typeface="Arial"/>
              </a:rPr>
              <a:t>&amp;</a:t>
            </a:r>
            <a:r>
              <a:rPr sz="2200" spc="-5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D5E4EE"/>
                </a:solidFill>
                <a:latin typeface="Arial"/>
                <a:cs typeface="Arial"/>
              </a:rPr>
              <a:t>Scaling</a:t>
            </a:r>
            <a:endParaRPr sz="2200">
              <a:latin typeface="Arial"/>
              <a:cs typeface="Arial"/>
            </a:endParaRPr>
          </a:p>
          <a:p>
            <a:pPr marL="1448435">
              <a:lnSpc>
                <a:spcPct val="100000"/>
              </a:lnSpc>
              <a:spcBef>
                <a:spcPts val="1935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Encoded</a:t>
            </a:r>
            <a:r>
              <a:rPr sz="18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categorical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features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standardized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numeric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ones.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44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100"/>
              </a:spcBef>
              <a:tabLst>
                <a:tab pos="1924050" algn="l"/>
                <a:tab pos="4651375" algn="l"/>
                <a:tab pos="5681345" algn="l"/>
                <a:tab pos="6583045" algn="l"/>
                <a:tab pos="8797925" algn="l"/>
              </a:tabLst>
            </a:pPr>
            <a:r>
              <a:rPr sz="3650" spc="-10" dirty="0"/>
              <a:t>Feature</a:t>
            </a:r>
            <a:r>
              <a:rPr sz="3650" dirty="0"/>
              <a:t>	</a:t>
            </a:r>
            <a:r>
              <a:rPr sz="3650" spc="-10" dirty="0"/>
              <a:t>Engineering:</a:t>
            </a:r>
            <a:r>
              <a:rPr sz="3650" dirty="0"/>
              <a:t>	</a:t>
            </a:r>
            <a:r>
              <a:rPr sz="3650" spc="-20" dirty="0"/>
              <a:t>Text</a:t>
            </a:r>
            <a:r>
              <a:rPr sz="3650" dirty="0"/>
              <a:t>	</a:t>
            </a:r>
            <a:r>
              <a:rPr sz="3650" spc="-25" dirty="0"/>
              <a:t>and</a:t>
            </a:r>
            <a:r>
              <a:rPr sz="3650" dirty="0"/>
              <a:t>	</a:t>
            </a:r>
            <a:r>
              <a:rPr sz="3650" spc="-10" dirty="0"/>
              <a:t>Numerical</a:t>
            </a:r>
            <a:r>
              <a:rPr sz="3650" dirty="0"/>
              <a:t>	</a:t>
            </a:r>
            <a:r>
              <a:rPr sz="3650" spc="-10" dirty="0"/>
              <a:t>Integration</a:t>
            </a:r>
            <a:endParaRPr sz="3650"/>
          </a:p>
        </p:txBody>
      </p:sp>
      <p:sp>
        <p:nvSpPr>
          <p:cNvPr id="3" name="object 3"/>
          <p:cNvSpPr txBox="1"/>
          <p:nvPr/>
        </p:nvSpPr>
        <p:spPr>
          <a:xfrm>
            <a:off x="684410" y="1596148"/>
            <a:ext cx="971423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We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focused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on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creating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powerful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features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by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leveraging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both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descriptive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text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quantitative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metadata.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110" y="2074430"/>
            <a:ext cx="4246003" cy="42460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4410" y="6519747"/>
            <a:ext cx="3808095" cy="1373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D5E4EE"/>
                </a:solidFill>
                <a:latin typeface="Arial"/>
                <a:cs typeface="Arial"/>
              </a:rPr>
              <a:t>TF-</a:t>
            </a:r>
            <a:r>
              <a:rPr sz="1800" dirty="0">
                <a:solidFill>
                  <a:srgbClr val="D5E4EE"/>
                </a:solidFill>
                <a:latin typeface="Arial"/>
                <a:cs typeface="Arial"/>
              </a:rPr>
              <a:t>IDF</a:t>
            </a:r>
            <a:r>
              <a:rPr sz="1800" spc="-10" dirty="0">
                <a:solidFill>
                  <a:srgbClr val="D5E4EE"/>
                </a:solidFill>
                <a:latin typeface="Arial"/>
                <a:cs typeface="Arial"/>
              </a:rPr>
              <a:t> Vectorization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34400"/>
              </a:lnSpc>
              <a:spcBef>
                <a:spcPts val="950"/>
              </a:spcBef>
            </a:pP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Used</a:t>
            </a:r>
            <a:r>
              <a:rPr sz="15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TF-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IDF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(Term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 Frequency-Inverse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Document</a:t>
            </a:r>
            <a:r>
              <a:rPr sz="15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Frequency)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for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text</a:t>
            </a:r>
            <a:r>
              <a:rPr sz="15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embeddings,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including</a:t>
            </a:r>
            <a:r>
              <a:rPr sz="1550" spc="-5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unigrams</a:t>
            </a:r>
            <a:r>
              <a:rPr sz="1550" spc="-4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550" spc="-4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bigrams.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2077" y="2074430"/>
            <a:ext cx="4246130" cy="42461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179377" y="6519862"/>
            <a:ext cx="4258310" cy="1056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5E4EE"/>
                </a:solidFill>
                <a:latin typeface="Arial"/>
                <a:cs typeface="Arial"/>
              </a:rPr>
              <a:t>Numerical</a:t>
            </a:r>
            <a:r>
              <a:rPr sz="180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D5E4EE"/>
                </a:solidFill>
                <a:latin typeface="Arial"/>
                <a:cs typeface="Arial"/>
              </a:rPr>
              <a:t>Scaling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34400"/>
              </a:lnSpc>
              <a:spcBef>
                <a:spcPts val="950"/>
              </a:spcBef>
            </a:pP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Scaled</a:t>
            </a:r>
            <a:r>
              <a:rPr sz="1550" spc="-5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numerical</a:t>
            </a:r>
            <a:r>
              <a:rPr sz="1550" spc="-5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columns</a:t>
            </a:r>
            <a:r>
              <a:rPr sz="1550" spc="-5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using</a:t>
            </a:r>
            <a:r>
              <a:rPr sz="1550" spc="-5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StandardScaler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to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ensure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equal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contribution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to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model.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87166" y="2074430"/>
            <a:ext cx="4246130" cy="424613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674466" y="6519862"/>
            <a:ext cx="4182745" cy="1056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5E4EE"/>
                </a:solidFill>
                <a:latin typeface="Arial"/>
                <a:cs typeface="Arial"/>
              </a:rPr>
              <a:t>Final</a:t>
            </a:r>
            <a:r>
              <a:rPr sz="18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D5E4EE"/>
                </a:solidFill>
                <a:latin typeface="Arial"/>
                <a:cs typeface="Arial"/>
              </a:rPr>
              <a:t>Feature</a:t>
            </a:r>
            <a:r>
              <a:rPr sz="18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D5E4EE"/>
                </a:solidFill>
                <a:latin typeface="Arial"/>
                <a:cs typeface="Arial"/>
              </a:rPr>
              <a:t>Matrix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34400"/>
              </a:lnSpc>
              <a:spcBef>
                <a:spcPts val="950"/>
              </a:spcBef>
            </a:pP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Merged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5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scaled</a:t>
            </a:r>
            <a:r>
              <a:rPr sz="15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numeric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data</a:t>
            </a:r>
            <a:r>
              <a:rPr sz="15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5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textual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vectors</a:t>
            </a:r>
            <a:r>
              <a:rPr sz="15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to</a:t>
            </a:r>
            <a:r>
              <a:rPr sz="15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form</a:t>
            </a:r>
            <a:r>
              <a:rPr sz="15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5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final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feature</a:t>
            </a:r>
            <a:r>
              <a:rPr sz="15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20" dirty="0">
                <a:solidFill>
                  <a:srgbClr val="D5E4EE"/>
                </a:solidFill>
                <a:latin typeface="Arial"/>
                <a:cs typeface="Arial"/>
              </a:rPr>
              <a:t>set.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196" y="395377"/>
            <a:ext cx="52666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Machine</a:t>
            </a:r>
            <a:r>
              <a:rPr sz="2700" spc="-30" dirty="0"/>
              <a:t> </a:t>
            </a:r>
            <a:r>
              <a:rPr sz="2700" dirty="0"/>
              <a:t>Learning</a:t>
            </a:r>
            <a:r>
              <a:rPr sz="2700" spc="-15" dirty="0"/>
              <a:t> </a:t>
            </a:r>
            <a:r>
              <a:rPr sz="2700" dirty="0"/>
              <a:t>Models</a:t>
            </a:r>
            <a:r>
              <a:rPr sz="2700" spc="-15" dirty="0"/>
              <a:t> </a:t>
            </a:r>
            <a:r>
              <a:rPr sz="2700" dirty="0"/>
              <a:t>&amp;</a:t>
            </a:r>
            <a:r>
              <a:rPr sz="2700" spc="-15" dirty="0"/>
              <a:t> </a:t>
            </a:r>
            <a:r>
              <a:rPr sz="2700" spc="-10" dirty="0"/>
              <a:t>Setup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98196" y="1167940"/>
            <a:ext cx="69488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We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tested</a:t>
            </a:r>
            <a:r>
              <a:rPr sz="11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robust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classification</a:t>
            </a:r>
            <a:r>
              <a:rPr sz="11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models,</a:t>
            </a:r>
            <a:r>
              <a:rPr sz="11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ensuring</a:t>
            </a:r>
            <a:r>
              <a:rPr sz="11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balanced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class</a:t>
            </a:r>
            <a:r>
              <a:rPr sz="11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weights</a:t>
            </a:r>
            <a:r>
              <a:rPr sz="11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handle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potential</a:t>
            </a:r>
            <a:r>
              <a:rPr sz="11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data</a:t>
            </a:r>
            <a:r>
              <a:rPr sz="110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imbalance.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0896" y="1371358"/>
            <a:ext cx="6626859" cy="1652270"/>
            <a:chOff x="510896" y="1371358"/>
            <a:chExt cx="6626859" cy="1652270"/>
          </a:xfrm>
        </p:grpSpPr>
        <p:sp>
          <p:nvSpPr>
            <p:cNvPr id="5" name="object 5"/>
            <p:cNvSpPr/>
            <p:nvPr/>
          </p:nvSpPr>
          <p:spPr>
            <a:xfrm>
              <a:off x="510896" y="1903450"/>
              <a:ext cx="6626859" cy="1120140"/>
            </a:xfrm>
            <a:custGeom>
              <a:avLst/>
              <a:gdLst/>
              <a:ahLst/>
              <a:cxnLst/>
              <a:rect l="l" t="t" r="r" b="b"/>
              <a:pathLst>
                <a:path w="6626859" h="1120139">
                  <a:moveTo>
                    <a:pt x="6553149" y="0"/>
                  </a:moveTo>
                  <a:lnTo>
                    <a:pt x="73156" y="0"/>
                  </a:lnTo>
                  <a:lnTo>
                    <a:pt x="44794" y="5786"/>
                  </a:lnTo>
                  <a:lnTo>
                    <a:pt x="21528" y="21526"/>
                  </a:lnTo>
                  <a:lnTo>
                    <a:pt x="5787" y="44791"/>
                  </a:lnTo>
                  <a:lnTo>
                    <a:pt x="0" y="73151"/>
                  </a:lnTo>
                  <a:lnTo>
                    <a:pt x="0" y="1046988"/>
                  </a:lnTo>
                  <a:lnTo>
                    <a:pt x="5787" y="1075348"/>
                  </a:lnTo>
                  <a:lnTo>
                    <a:pt x="21528" y="1098613"/>
                  </a:lnTo>
                  <a:lnTo>
                    <a:pt x="44794" y="1114353"/>
                  </a:lnTo>
                  <a:lnTo>
                    <a:pt x="73156" y="1120140"/>
                  </a:lnTo>
                  <a:lnTo>
                    <a:pt x="6553149" y="1120140"/>
                  </a:lnTo>
                  <a:lnTo>
                    <a:pt x="6581509" y="1114353"/>
                  </a:lnTo>
                  <a:lnTo>
                    <a:pt x="6604774" y="1098613"/>
                  </a:lnTo>
                  <a:lnTo>
                    <a:pt x="6620514" y="1075348"/>
                  </a:lnTo>
                  <a:lnTo>
                    <a:pt x="6626301" y="1046988"/>
                  </a:lnTo>
                  <a:lnTo>
                    <a:pt x="6626301" y="73151"/>
                  </a:lnTo>
                  <a:lnTo>
                    <a:pt x="6620514" y="44791"/>
                  </a:lnTo>
                  <a:lnTo>
                    <a:pt x="6604774" y="21526"/>
                  </a:lnTo>
                  <a:lnTo>
                    <a:pt x="6581509" y="5786"/>
                  </a:lnTo>
                  <a:lnTo>
                    <a:pt x="6553149" y="0"/>
                  </a:lnTo>
                  <a:close/>
                </a:path>
              </a:pathLst>
            </a:custGeom>
            <a:solidFill>
              <a:srgbClr val="24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896" y="1371358"/>
              <a:ext cx="6626301" cy="75103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9408" y="2255863"/>
            <a:ext cx="3933190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D5E4EE"/>
                </a:solidFill>
                <a:latin typeface="Arial"/>
                <a:cs typeface="Arial"/>
              </a:rPr>
              <a:t>Logistic</a:t>
            </a:r>
            <a:r>
              <a:rPr sz="13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D5E4EE"/>
                </a:solidFill>
                <a:latin typeface="Arial"/>
                <a:cs typeface="Arial"/>
              </a:rPr>
              <a:t>Regression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Used</a:t>
            </a:r>
            <a:r>
              <a:rPr sz="11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with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4D4D7"/>
                </a:solidFill>
                <a:latin typeface="Arial"/>
                <a:cs typeface="Arial"/>
              </a:rPr>
              <a:t>class_weight='balanced'</a:t>
            </a:r>
            <a:r>
              <a:rPr sz="1100" spc="-5" dirty="0">
                <a:solidFill>
                  <a:srgbClr val="D4D4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mitigate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class</a:t>
            </a:r>
            <a:r>
              <a:rPr sz="11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imbalance.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0896" y="3058845"/>
            <a:ext cx="6626859" cy="1450340"/>
            <a:chOff x="510896" y="3058845"/>
            <a:chExt cx="6626859" cy="1450340"/>
          </a:xfrm>
        </p:grpSpPr>
        <p:sp>
          <p:nvSpPr>
            <p:cNvPr id="9" name="object 9"/>
            <p:cNvSpPr/>
            <p:nvPr/>
          </p:nvSpPr>
          <p:spPr>
            <a:xfrm>
              <a:off x="510896" y="3388525"/>
              <a:ext cx="6626859" cy="1120140"/>
            </a:xfrm>
            <a:custGeom>
              <a:avLst/>
              <a:gdLst/>
              <a:ahLst/>
              <a:cxnLst/>
              <a:rect l="l" t="t" r="r" b="b"/>
              <a:pathLst>
                <a:path w="6626859" h="1120139">
                  <a:moveTo>
                    <a:pt x="6553149" y="0"/>
                  </a:moveTo>
                  <a:lnTo>
                    <a:pt x="73156" y="0"/>
                  </a:lnTo>
                  <a:lnTo>
                    <a:pt x="44794" y="5786"/>
                  </a:lnTo>
                  <a:lnTo>
                    <a:pt x="21528" y="21526"/>
                  </a:lnTo>
                  <a:lnTo>
                    <a:pt x="5787" y="44791"/>
                  </a:lnTo>
                  <a:lnTo>
                    <a:pt x="0" y="73151"/>
                  </a:lnTo>
                  <a:lnTo>
                    <a:pt x="0" y="1046988"/>
                  </a:lnTo>
                  <a:lnTo>
                    <a:pt x="5787" y="1075348"/>
                  </a:lnTo>
                  <a:lnTo>
                    <a:pt x="21528" y="1098613"/>
                  </a:lnTo>
                  <a:lnTo>
                    <a:pt x="44794" y="1114353"/>
                  </a:lnTo>
                  <a:lnTo>
                    <a:pt x="73156" y="1120140"/>
                  </a:lnTo>
                  <a:lnTo>
                    <a:pt x="6553149" y="1120140"/>
                  </a:lnTo>
                  <a:lnTo>
                    <a:pt x="6581509" y="1114353"/>
                  </a:lnTo>
                  <a:lnTo>
                    <a:pt x="6604774" y="1098613"/>
                  </a:lnTo>
                  <a:lnTo>
                    <a:pt x="6620514" y="1075348"/>
                  </a:lnTo>
                  <a:lnTo>
                    <a:pt x="6626301" y="1046988"/>
                  </a:lnTo>
                  <a:lnTo>
                    <a:pt x="6626301" y="73151"/>
                  </a:lnTo>
                  <a:lnTo>
                    <a:pt x="6620514" y="44791"/>
                  </a:lnTo>
                  <a:lnTo>
                    <a:pt x="6604774" y="21526"/>
                  </a:lnTo>
                  <a:lnTo>
                    <a:pt x="6581509" y="5786"/>
                  </a:lnTo>
                  <a:lnTo>
                    <a:pt x="6553149" y="0"/>
                  </a:lnTo>
                  <a:close/>
                </a:path>
              </a:pathLst>
            </a:custGeom>
            <a:solidFill>
              <a:srgbClr val="24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896" y="3058845"/>
              <a:ext cx="6626301" cy="56579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59408" y="3740924"/>
            <a:ext cx="5474335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D5E4EE"/>
                </a:solidFill>
                <a:latin typeface="Arial"/>
                <a:cs typeface="Arial"/>
              </a:rPr>
              <a:t>Random</a:t>
            </a:r>
            <a:r>
              <a:rPr sz="13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D5E4EE"/>
                </a:solidFill>
                <a:latin typeface="Arial"/>
                <a:cs typeface="Arial"/>
              </a:rPr>
              <a:t>Forest</a:t>
            </a:r>
            <a:r>
              <a:rPr sz="13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D5E4EE"/>
                </a:solidFill>
                <a:latin typeface="Arial"/>
                <a:cs typeface="Arial"/>
              </a:rPr>
              <a:t>Classifier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Employed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200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estimators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also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used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balanced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class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weights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robust</a:t>
            </a:r>
            <a:r>
              <a:rPr sz="110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performance.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07071" y="1677657"/>
            <a:ext cx="15722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889C6"/>
                </a:solidFill>
                <a:latin typeface="Arial"/>
                <a:cs typeface="Arial"/>
              </a:rPr>
              <a:t>Training</a:t>
            </a:r>
            <a:r>
              <a:rPr sz="1600" spc="-30" dirty="0">
                <a:solidFill>
                  <a:srgbClr val="F889C6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889C6"/>
                </a:solidFill>
                <a:latin typeface="Arial"/>
                <a:cs typeface="Arial"/>
              </a:rPr>
              <a:t>Strategy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07071" y="2072335"/>
            <a:ext cx="58318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Data</a:t>
            </a:r>
            <a:r>
              <a:rPr sz="11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was</a:t>
            </a:r>
            <a:r>
              <a:rPr sz="11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split</a:t>
            </a:r>
            <a:r>
              <a:rPr sz="11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80/20</a:t>
            </a:r>
            <a:r>
              <a:rPr sz="11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for</a:t>
            </a:r>
            <a:r>
              <a:rPr sz="11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training</a:t>
            </a:r>
            <a:r>
              <a:rPr sz="11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testing,</a:t>
            </a:r>
            <a:r>
              <a:rPr sz="11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utilizing</a:t>
            </a:r>
            <a:r>
              <a:rPr sz="11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stratification</a:t>
            </a:r>
            <a:r>
              <a:rPr sz="11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maintain</a:t>
            </a:r>
            <a:r>
              <a:rPr sz="11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original</a:t>
            </a:r>
            <a:r>
              <a:rPr sz="110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class distribution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in</a:t>
            </a:r>
            <a:r>
              <a:rPr sz="1100" spc="-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5E4EE"/>
                </a:solidFill>
                <a:latin typeface="Arial"/>
                <a:cs typeface="Arial"/>
              </a:rPr>
              <a:t>both</a:t>
            </a:r>
            <a:r>
              <a:rPr sz="1100" spc="-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5E4EE"/>
                </a:solidFill>
                <a:latin typeface="Arial"/>
                <a:cs typeface="Arial"/>
              </a:rPr>
              <a:t>sets.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00823" y="1684489"/>
            <a:ext cx="15240" cy="870585"/>
          </a:xfrm>
          <a:custGeom>
            <a:avLst/>
            <a:gdLst/>
            <a:ahLst/>
            <a:cxnLst/>
            <a:rect l="l" t="t" r="r" b="b"/>
            <a:pathLst>
              <a:path w="15240" h="870585">
                <a:moveTo>
                  <a:pt x="15239" y="0"/>
                </a:moveTo>
                <a:lnTo>
                  <a:pt x="0" y="0"/>
                </a:lnTo>
                <a:lnTo>
                  <a:pt x="0" y="870470"/>
                </a:lnTo>
                <a:lnTo>
                  <a:pt x="15239" y="870470"/>
                </a:lnTo>
                <a:lnTo>
                  <a:pt x="15239" y="0"/>
                </a:lnTo>
                <a:close/>
              </a:path>
            </a:pathLst>
          </a:custGeom>
          <a:solidFill>
            <a:srgbClr val="F889C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2559" y="2628900"/>
            <a:ext cx="6043688" cy="50480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7983" y="706825"/>
            <a:ext cx="48018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2500" algn="l"/>
                <a:tab pos="3275329" algn="l"/>
              </a:tabLst>
            </a:pPr>
            <a:r>
              <a:rPr sz="3700" spc="-25" dirty="0"/>
              <a:t>Key</a:t>
            </a:r>
            <a:r>
              <a:rPr sz="3700" dirty="0"/>
              <a:t>	</a:t>
            </a:r>
            <a:r>
              <a:rPr sz="3700" spc="-10" dirty="0"/>
              <a:t>Evaluation</a:t>
            </a:r>
            <a:r>
              <a:rPr sz="3700" dirty="0"/>
              <a:t>	</a:t>
            </a:r>
            <a:r>
              <a:rPr sz="3700" spc="-10" dirty="0"/>
              <a:t>Metrics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700683" y="2464231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20378" y="0"/>
                </a:moveTo>
                <a:lnTo>
                  <a:pt x="30033" y="0"/>
                </a:lnTo>
                <a:lnTo>
                  <a:pt x="18389" y="2374"/>
                </a:lnTo>
                <a:lnTo>
                  <a:pt x="8838" y="8836"/>
                </a:lnTo>
                <a:lnTo>
                  <a:pt x="2375" y="18388"/>
                </a:lnTo>
                <a:lnTo>
                  <a:pt x="0" y="30035"/>
                </a:lnTo>
                <a:lnTo>
                  <a:pt x="0" y="420382"/>
                </a:lnTo>
                <a:lnTo>
                  <a:pt x="2375" y="432024"/>
                </a:lnTo>
                <a:lnTo>
                  <a:pt x="8838" y="441577"/>
                </a:lnTo>
                <a:lnTo>
                  <a:pt x="18389" y="448041"/>
                </a:lnTo>
                <a:lnTo>
                  <a:pt x="30033" y="450418"/>
                </a:lnTo>
                <a:lnTo>
                  <a:pt x="420378" y="450418"/>
                </a:lnTo>
                <a:lnTo>
                  <a:pt x="432022" y="448041"/>
                </a:lnTo>
                <a:lnTo>
                  <a:pt x="441574" y="441577"/>
                </a:lnTo>
                <a:lnTo>
                  <a:pt x="448037" y="432024"/>
                </a:lnTo>
                <a:lnTo>
                  <a:pt x="450413" y="420382"/>
                </a:lnTo>
                <a:lnTo>
                  <a:pt x="450413" y="30035"/>
                </a:lnTo>
                <a:lnTo>
                  <a:pt x="448037" y="18388"/>
                </a:lnTo>
                <a:lnTo>
                  <a:pt x="441574" y="8836"/>
                </a:lnTo>
                <a:lnTo>
                  <a:pt x="432022" y="2374"/>
                </a:lnTo>
                <a:lnTo>
                  <a:pt x="420378" y="0"/>
                </a:lnTo>
                <a:close/>
              </a:path>
            </a:pathLst>
          </a:custGeom>
          <a:solidFill>
            <a:srgbClr val="44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0683" y="3668191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20378" y="0"/>
                </a:moveTo>
                <a:lnTo>
                  <a:pt x="30033" y="0"/>
                </a:lnTo>
                <a:lnTo>
                  <a:pt x="18389" y="2374"/>
                </a:lnTo>
                <a:lnTo>
                  <a:pt x="8838" y="8836"/>
                </a:lnTo>
                <a:lnTo>
                  <a:pt x="2375" y="18388"/>
                </a:lnTo>
                <a:lnTo>
                  <a:pt x="0" y="30035"/>
                </a:lnTo>
                <a:lnTo>
                  <a:pt x="0" y="420382"/>
                </a:lnTo>
                <a:lnTo>
                  <a:pt x="2375" y="432024"/>
                </a:lnTo>
                <a:lnTo>
                  <a:pt x="8838" y="441577"/>
                </a:lnTo>
                <a:lnTo>
                  <a:pt x="18389" y="448041"/>
                </a:lnTo>
                <a:lnTo>
                  <a:pt x="30033" y="450418"/>
                </a:lnTo>
                <a:lnTo>
                  <a:pt x="420378" y="450418"/>
                </a:lnTo>
                <a:lnTo>
                  <a:pt x="432022" y="448041"/>
                </a:lnTo>
                <a:lnTo>
                  <a:pt x="441574" y="441577"/>
                </a:lnTo>
                <a:lnTo>
                  <a:pt x="448037" y="432024"/>
                </a:lnTo>
                <a:lnTo>
                  <a:pt x="450413" y="420382"/>
                </a:lnTo>
                <a:lnTo>
                  <a:pt x="450413" y="30035"/>
                </a:lnTo>
                <a:lnTo>
                  <a:pt x="448037" y="18388"/>
                </a:lnTo>
                <a:lnTo>
                  <a:pt x="441574" y="8836"/>
                </a:lnTo>
                <a:lnTo>
                  <a:pt x="432022" y="2374"/>
                </a:lnTo>
                <a:lnTo>
                  <a:pt x="420378" y="0"/>
                </a:lnTo>
                <a:close/>
              </a:path>
            </a:pathLst>
          </a:custGeom>
          <a:solidFill>
            <a:srgbClr val="44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0683" y="5192560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20378" y="0"/>
                </a:moveTo>
                <a:lnTo>
                  <a:pt x="30033" y="0"/>
                </a:lnTo>
                <a:lnTo>
                  <a:pt x="18389" y="2374"/>
                </a:lnTo>
                <a:lnTo>
                  <a:pt x="8838" y="8836"/>
                </a:lnTo>
                <a:lnTo>
                  <a:pt x="2375" y="18388"/>
                </a:lnTo>
                <a:lnTo>
                  <a:pt x="0" y="30035"/>
                </a:lnTo>
                <a:lnTo>
                  <a:pt x="0" y="420382"/>
                </a:lnTo>
                <a:lnTo>
                  <a:pt x="2375" y="432024"/>
                </a:lnTo>
                <a:lnTo>
                  <a:pt x="8838" y="441577"/>
                </a:lnTo>
                <a:lnTo>
                  <a:pt x="18389" y="448041"/>
                </a:lnTo>
                <a:lnTo>
                  <a:pt x="30033" y="450418"/>
                </a:lnTo>
                <a:lnTo>
                  <a:pt x="420378" y="450418"/>
                </a:lnTo>
                <a:lnTo>
                  <a:pt x="432022" y="448041"/>
                </a:lnTo>
                <a:lnTo>
                  <a:pt x="441574" y="441577"/>
                </a:lnTo>
                <a:lnTo>
                  <a:pt x="448037" y="432024"/>
                </a:lnTo>
                <a:lnTo>
                  <a:pt x="450413" y="420382"/>
                </a:lnTo>
                <a:lnTo>
                  <a:pt x="450413" y="30035"/>
                </a:lnTo>
                <a:lnTo>
                  <a:pt x="448037" y="18388"/>
                </a:lnTo>
                <a:lnTo>
                  <a:pt x="441574" y="8836"/>
                </a:lnTo>
                <a:lnTo>
                  <a:pt x="432022" y="2374"/>
                </a:lnTo>
                <a:lnTo>
                  <a:pt x="420378" y="0"/>
                </a:lnTo>
                <a:close/>
              </a:path>
            </a:pathLst>
          </a:custGeom>
          <a:solidFill>
            <a:srgbClr val="44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0683" y="6396520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420378" y="0"/>
                </a:moveTo>
                <a:lnTo>
                  <a:pt x="30033" y="0"/>
                </a:lnTo>
                <a:lnTo>
                  <a:pt x="18389" y="2374"/>
                </a:lnTo>
                <a:lnTo>
                  <a:pt x="8838" y="8836"/>
                </a:lnTo>
                <a:lnTo>
                  <a:pt x="2375" y="18388"/>
                </a:lnTo>
                <a:lnTo>
                  <a:pt x="0" y="30035"/>
                </a:lnTo>
                <a:lnTo>
                  <a:pt x="0" y="420382"/>
                </a:lnTo>
                <a:lnTo>
                  <a:pt x="2375" y="432024"/>
                </a:lnTo>
                <a:lnTo>
                  <a:pt x="8838" y="441577"/>
                </a:lnTo>
                <a:lnTo>
                  <a:pt x="18389" y="448041"/>
                </a:lnTo>
                <a:lnTo>
                  <a:pt x="30033" y="450418"/>
                </a:lnTo>
                <a:lnTo>
                  <a:pt x="420378" y="450418"/>
                </a:lnTo>
                <a:lnTo>
                  <a:pt x="432022" y="448041"/>
                </a:lnTo>
                <a:lnTo>
                  <a:pt x="441574" y="441577"/>
                </a:lnTo>
                <a:lnTo>
                  <a:pt x="448037" y="432024"/>
                </a:lnTo>
                <a:lnTo>
                  <a:pt x="450413" y="420382"/>
                </a:lnTo>
                <a:lnTo>
                  <a:pt x="450413" y="30035"/>
                </a:lnTo>
                <a:lnTo>
                  <a:pt x="448037" y="18388"/>
                </a:lnTo>
                <a:lnTo>
                  <a:pt x="441574" y="8836"/>
                </a:lnTo>
                <a:lnTo>
                  <a:pt x="432022" y="2374"/>
                </a:lnTo>
                <a:lnTo>
                  <a:pt x="420378" y="0"/>
                </a:lnTo>
                <a:close/>
              </a:path>
            </a:pathLst>
          </a:custGeom>
          <a:solidFill>
            <a:srgbClr val="44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7983" y="1581429"/>
            <a:ext cx="7708265" cy="594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0855">
              <a:lnSpc>
                <a:spcPct val="134400"/>
              </a:lnSpc>
              <a:spcBef>
                <a:spcPts val="100"/>
              </a:spcBef>
            </a:pP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Model</a:t>
            </a:r>
            <a:r>
              <a:rPr sz="1550" spc="-4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performance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was</a:t>
            </a:r>
            <a:r>
              <a:rPr sz="1550" spc="-4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assessed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using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a</a:t>
            </a:r>
            <a:r>
              <a:rPr sz="1550" spc="-4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comprehensive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set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of</a:t>
            </a:r>
            <a:r>
              <a:rPr sz="1550" spc="-4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metrics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crucial</a:t>
            </a:r>
            <a:r>
              <a:rPr sz="1550" spc="-4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25" dirty="0">
                <a:solidFill>
                  <a:srgbClr val="D5E4EE"/>
                </a:solidFill>
                <a:latin typeface="Arial"/>
                <a:cs typeface="Arial"/>
              </a:rPr>
              <a:t>for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binary</a:t>
            </a:r>
            <a:r>
              <a:rPr sz="15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classification</a:t>
            </a:r>
            <a:r>
              <a:rPr sz="15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tasks.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1550">
              <a:latin typeface="Arial"/>
              <a:cs typeface="Arial"/>
            </a:endParaRPr>
          </a:p>
          <a:p>
            <a:pPr marL="662940">
              <a:lnSpc>
                <a:spcPct val="100000"/>
              </a:lnSpc>
            </a:pP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Accuracy</a:t>
            </a:r>
            <a:endParaRPr sz="1850">
              <a:latin typeface="Arial"/>
              <a:cs typeface="Arial"/>
            </a:endParaRPr>
          </a:p>
          <a:p>
            <a:pPr marL="662940">
              <a:lnSpc>
                <a:spcPct val="100000"/>
              </a:lnSpc>
              <a:spcBef>
                <a:spcPts val="1610"/>
              </a:spcBef>
            </a:pP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Overall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correctness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of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predictions.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550">
              <a:latin typeface="Arial"/>
              <a:cs typeface="Arial"/>
            </a:endParaRPr>
          </a:p>
          <a:p>
            <a:pPr marL="662940">
              <a:lnSpc>
                <a:spcPct val="100000"/>
              </a:lnSpc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Precision</a:t>
            </a:r>
            <a:r>
              <a:rPr sz="18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&amp;</a:t>
            </a:r>
            <a:r>
              <a:rPr sz="18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Recall</a:t>
            </a:r>
            <a:endParaRPr sz="1850">
              <a:latin typeface="Arial"/>
              <a:cs typeface="Arial"/>
            </a:endParaRPr>
          </a:p>
          <a:p>
            <a:pPr marL="662940" marR="384175">
              <a:lnSpc>
                <a:spcPct val="134400"/>
              </a:lnSpc>
              <a:spcBef>
                <a:spcPts val="969"/>
              </a:spcBef>
            </a:pP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Measuring</a:t>
            </a:r>
            <a:r>
              <a:rPr sz="1550" spc="-4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quality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of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positive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predictions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model's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ability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to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find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25" dirty="0">
                <a:solidFill>
                  <a:srgbClr val="D5E4EE"/>
                </a:solidFill>
                <a:latin typeface="Arial"/>
                <a:cs typeface="Arial"/>
              </a:rPr>
              <a:t>all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positive</a:t>
            </a:r>
            <a:r>
              <a:rPr sz="1550" spc="-8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samples.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550">
              <a:latin typeface="Arial"/>
              <a:cs typeface="Arial"/>
            </a:endParaRPr>
          </a:p>
          <a:p>
            <a:pPr marL="662940">
              <a:lnSpc>
                <a:spcPct val="100000"/>
              </a:lnSpc>
            </a:pP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F1-score</a:t>
            </a:r>
            <a:endParaRPr sz="1850">
              <a:latin typeface="Arial"/>
              <a:cs typeface="Arial"/>
            </a:endParaRPr>
          </a:p>
          <a:p>
            <a:pPr marL="662940">
              <a:lnSpc>
                <a:spcPct val="100000"/>
              </a:lnSpc>
              <a:spcBef>
                <a:spcPts val="1610"/>
              </a:spcBef>
            </a:pP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harmonic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mean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of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precision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recall,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providing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a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single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metric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for</a:t>
            </a:r>
            <a:r>
              <a:rPr sz="15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balance.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550">
              <a:latin typeface="Arial"/>
              <a:cs typeface="Arial"/>
            </a:endParaRPr>
          </a:p>
          <a:p>
            <a:pPr marL="662940">
              <a:lnSpc>
                <a:spcPct val="100000"/>
              </a:lnSpc>
            </a:pP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ROC-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AUC</a:t>
            </a:r>
            <a:r>
              <a:rPr sz="18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Curve</a:t>
            </a:r>
            <a:endParaRPr sz="1850">
              <a:latin typeface="Arial"/>
              <a:cs typeface="Arial"/>
            </a:endParaRPr>
          </a:p>
          <a:p>
            <a:pPr marL="662940" marR="305435">
              <a:lnSpc>
                <a:spcPct val="134400"/>
              </a:lnSpc>
              <a:spcBef>
                <a:spcPts val="970"/>
              </a:spcBef>
            </a:pP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Evaluating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model's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ability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to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distinguish</a:t>
            </a:r>
            <a:r>
              <a:rPr sz="15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between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popular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5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D5E4EE"/>
                </a:solidFill>
                <a:latin typeface="Arial"/>
                <a:cs typeface="Arial"/>
              </a:rPr>
              <a:t>non-popular books.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023" y="1137975"/>
            <a:ext cx="74460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9100" algn="l"/>
                <a:tab pos="5041900" algn="l"/>
              </a:tabLst>
            </a:pPr>
            <a:r>
              <a:rPr sz="4400" spc="-10" dirty="0"/>
              <a:t>Model</a:t>
            </a:r>
            <a:r>
              <a:rPr sz="4400" dirty="0"/>
              <a:t>	</a:t>
            </a:r>
            <a:r>
              <a:rPr sz="4400" spc="-10" dirty="0"/>
              <a:t>Performance</a:t>
            </a:r>
            <a:r>
              <a:rPr sz="4400" dirty="0"/>
              <a:t>	</a:t>
            </a:r>
            <a:r>
              <a:rPr sz="4400" spc="-10" dirty="0"/>
              <a:t>Summary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825023" y="2398712"/>
            <a:ext cx="1105281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Logistic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Regression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demonstrated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superior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performance,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particularly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in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F1-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score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overall</a:t>
            </a:r>
            <a:r>
              <a:rPr sz="18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accuracy.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2690" y="2931388"/>
            <a:ext cx="1609725" cy="160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200" spc="-20" dirty="0">
                <a:solidFill>
                  <a:srgbClr val="D5E4EE"/>
                </a:solidFill>
                <a:latin typeface="Arial"/>
                <a:cs typeface="Arial"/>
              </a:rPr>
              <a:t>0.96</a:t>
            </a:r>
            <a:endParaRPr sz="6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40"/>
              </a:spcBef>
            </a:pPr>
            <a:r>
              <a:rPr sz="2200" dirty="0">
                <a:solidFill>
                  <a:srgbClr val="D5E4EE"/>
                </a:solidFill>
                <a:latin typeface="Arial"/>
                <a:cs typeface="Arial"/>
              </a:rPr>
              <a:t>LR</a:t>
            </a:r>
            <a:r>
              <a:rPr sz="220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D5E4EE"/>
                </a:solidFill>
                <a:latin typeface="Arial"/>
                <a:cs typeface="Arial"/>
              </a:rPr>
              <a:t>Accuracy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0658" y="4656010"/>
            <a:ext cx="3472179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2325" marR="5080" indent="-810260">
              <a:lnSpc>
                <a:spcPct val="135100"/>
              </a:lnSpc>
              <a:spcBef>
                <a:spcPts val="10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Logistic</a:t>
            </a:r>
            <a:r>
              <a:rPr sz="18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Regression</a:t>
            </a:r>
            <a:r>
              <a:rPr sz="18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achieved</a:t>
            </a:r>
            <a:r>
              <a:rPr sz="18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the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highest</a:t>
            </a:r>
            <a:r>
              <a:rPr sz="18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accuracy.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0742" y="2931388"/>
            <a:ext cx="1608455" cy="160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200" spc="-20" dirty="0">
                <a:solidFill>
                  <a:srgbClr val="D5E4EE"/>
                </a:solidFill>
                <a:latin typeface="Arial"/>
                <a:cs typeface="Arial"/>
              </a:rPr>
              <a:t>0.83</a:t>
            </a:r>
            <a:endParaRPr sz="6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40"/>
              </a:spcBef>
            </a:pPr>
            <a:r>
              <a:rPr sz="2200" dirty="0">
                <a:solidFill>
                  <a:srgbClr val="D5E4EE"/>
                </a:solidFill>
                <a:latin typeface="Arial"/>
                <a:cs typeface="Arial"/>
              </a:rPr>
              <a:t>LR</a:t>
            </a:r>
            <a:r>
              <a:rPr sz="220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D5E4EE"/>
                </a:solidFill>
                <a:latin typeface="Arial"/>
                <a:cs typeface="Arial"/>
              </a:rPr>
              <a:t>F1-</a:t>
            </a:r>
            <a:r>
              <a:rPr sz="2200" spc="-10" dirty="0">
                <a:solidFill>
                  <a:srgbClr val="D5E4EE"/>
                </a:solidFill>
                <a:latin typeface="Arial"/>
                <a:cs typeface="Arial"/>
              </a:rPr>
              <a:t>Score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4247" y="4656010"/>
            <a:ext cx="4021454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4930" marR="5080" indent="-1332865">
              <a:lnSpc>
                <a:spcPct val="135100"/>
              </a:lnSpc>
              <a:spcBef>
                <a:spcPts val="10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Strong</a:t>
            </a:r>
            <a:r>
              <a:rPr sz="18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balance</a:t>
            </a:r>
            <a:r>
              <a:rPr sz="18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between</a:t>
            </a:r>
            <a:r>
              <a:rPr sz="18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precision</a:t>
            </a:r>
            <a:r>
              <a:rPr sz="18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and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recall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for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rgbClr val="D5E4EE"/>
                </a:solidFill>
                <a:latin typeface="Arial"/>
                <a:cs typeface="Arial"/>
              </a:rPr>
              <a:t>LR.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16571" y="2931388"/>
            <a:ext cx="2432685" cy="160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-10" dirty="0">
                <a:solidFill>
                  <a:srgbClr val="D5E4EE"/>
                </a:solidFill>
                <a:latin typeface="Arial"/>
                <a:cs typeface="Arial"/>
              </a:rPr>
              <a:t>0.9761</a:t>
            </a:r>
            <a:endParaRPr sz="6200">
              <a:latin typeface="Arial"/>
              <a:cs typeface="Arial"/>
            </a:endParaRPr>
          </a:p>
          <a:p>
            <a:pPr marL="160655">
              <a:lnSpc>
                <a:spcPct val="100000"/>
              </a:lnSpc>
              <a:spcBef>
                <a:spcPts val="2340"/>
              </a:spcBef>
            </a:pPr>
            <a:r>
              <a:rPr sz="2200" spc="-10" dirty="0">
                <a:solidFill>
                  <a:srgbClr val="D5E4EE"/>
                </a:solidFill>
                <a:latin typeface="Arial"/>
                <a:cs typeface="Arial"/>
              </a:rPr>
              <a:t>ROC-</a:t>
            </a:r>
            <a:r>
              <a:rPr sz="2200" dirty="0">
                <a:solidFill>
                  <a:srgbClr val="D5E4EE"/>
                </a:solidFill>
                <a:latin typeface="Arial"/>
                <a:cs typeface="Arial"/>
              </a:rPr>
              <a:t>AUC</a:t>
            </a:r>
            <a:r>
              <a:rPr sz="2200" spc="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D5E4EE"/>
                </a:solidFill>
                <a:latin typeface="Arial"/>
                <a:cs typeface="Arial"/>
              </a:rPr>
              <a:t>Score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68644" y="4656010"/>
            <a:ext cx="3926204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2715" marR="5080" indent="-1390650">
              <a:lnSpc>
                <a:spcPct val="135100"/>
              </a:lnSpc>
              <a:spcBef>
                <a:spcPts val="100"/>
              </a:spcBef>
            </a:pP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Excellent</a:t>
            </a:r>
            <a:r>
              <a:rPr sz="1850" spc="-4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discriminative</a:t>
            </a:r>
            <a:r>
              <a:rPr sz="18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power</a:t>
            </a:r>
            <a:r>
              <a:rPr sz="1850" spc="-3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across </a:t>
            </a:r>
            <a:r>
              <a:rPr sz="1850" dirty="0">
                <a:solidFill>
                  <a:srgbClr val="D5E4EE"/>
                </a:solidFill>
                <a:latin typeface="Arial"/>
                <a:cs typeface="Arial"/>
              </a:rPr>
              <a:t>all</a:t>
            </a:r>
            <a:r>
              <a:rPr sz="1850" spc="-10" dirty="0">
                <a:solidFill>
                  <a:srgbClr val="D5E4EE"/>
                </a:solidFill>
                <a:latin typeface="Arial"/>
                <a:cs typeface="Arial"/>
              </a:rPr>
              <a:t> models.</a:t>
            </a:r>
            <a:endParaRPr sz="185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26048" y="5705119"/>
          <a:ext cx="12939393" cy="1385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5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4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2785"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1989"/>
                        </a:spcBef>
                      </a:pPr>
                      <a:r>
                        <a:rPr sz="1850" dirty="0">
                          <a:solidFill>
                            <a:srgbClr val="D5E4EE"/>
                          </a:solidFill>
                          <a:latin typeface="Arial"/>
                          <a:cs typeface="Arial"/>
                        </a:rPr>
                        <a:t>Logistic</a:t>
                      </a:r>
                      <a:r>
                        <a:rPr sz="1850" spc="-40" dirty="0">
                          <a:solidFill>
                            <a:srgbClr val="D5E4E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50" spc="-10" dirty="0">
                          <a:solidFill>
                            <a:srgbClr val="D5E4EE"/>
                          </a:solidFill>
                          <a:latin typeface="Arial"/>
                          <a:cs typeface="Arial"/>
                        </a:rPr>
                        <a:t>Regression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52729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41425">
                        <a:lnSpc>
                          <a:spcPct val="100000"/>
                        </a:lnSpc>
                        <a:spcBef>
                          <a:spcPts val="1989"/>
                        </a:spcBef>
                      </a:pPr>
                      <a:r>
                        <a:rPr sz="1850" spc="-20" dirty="0">
                          <a:solidFill>
                            <a:srgbClr val="D5E4EE"/>
                          </a:solidFill>
                          <a:latin typeface="Arial"/>
                          <a:cs typeface="Arial"/>
                        </a:rPr>
                        <a:t>0.96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52729" marB="0"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35810">
                        <a:lnSpc>
                          <a:spcPct val="100000"/>
                        </a:lnSpc>
                        <a:spcBef>
                          <a:spcPts val="1989"/>
                        </a:spcBef>
                      </a:pPr>
                      <a:r>
                        <a:rPr sz="1850" spc="-20" dirty="0">
                          <a:solidFill>
                            <a:srgbClr val="D5E4EE"/>
                          </a:solidFill>
                          <a:latin typeface="Arial"/>
                          <a:cs typeface="Arial"/>
                        </a:rPr>
                        <a:t>0.83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52729" marB="0">
                    <a:lnR w="571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>
                        <a:alpha val="392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785"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1850" dirty="0">
                          <a:solidFill>
                            <a:srgbClr val="D5E4EE"/>
                          </a:solidFill>
                          <a:latin typeface="Arial"/>
                          <a:cs typeface="Arial"/>
                        </a:rPr>
                        <a:t>Random </a:t>
                      </a:r>
                      <a:r>
                        <a:rPr sz="1850" spc="-10" dirty="0">
                          <a:solidFill>
                            <a:srgbClr val="D5E4EE"/>
                          </a:solidFill>
                          <a:latin typeface="Arial"/>
                          <a:cs typeface="Arial"/>
                        </a:rPr>
                        <a:t>Forest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4511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41425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1850" spc="-20" dirty="0">
                          <a:solidFill>
                            <a:srgbClr val="D5E4EE"/>
                          </a:solidFill>
                          <a:latin typeface="Arial"/>
                          <a:cs typeface="Arial"/>
                        </a:rPr>
                        <a:t>0.95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45110" marB="0"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35810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1850" spc="-20" dirty="0">
                          <a:solidFill>
                            <a:srgbClr val="D5E4EE"/>
                          </a:solidFill>
                          <a:latin typeface="Arial"/>
                          <a:cs typeface="Arial"/>
                        </a:rPr>
                        <a:t>0.70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24511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392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022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Visualizing</a:t>
            </a:r>
            <a:r>
              <a:rPr spc="-165" dirty="0"/>
              <a:t> </a:t>
            </a:r>
            <a:r>
              <a:rPr spc="-10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127" y="1334465"/>
            <a:ext cx="6322695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Visual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tools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like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ROC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Curve</a:t>
            </a:r>
            <a:r>
              <a:rPr sz="11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Confusion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Matrix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provide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deeper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insight</a:t>
            </a:r>
            <a:r>
              <a:rPr sz="1150" spc="-1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into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model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D5E4EE"/>
                </a:solidFill>
                <a:latin typeface="Arial"/>
                <a:cs typeface="Arial"/>
              </a:rPr>
              <a:t>behavior.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827" y="1867014"/>
            <a:ext cx="4444123" cy="44910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7127" y="6520751"/>
            <a:ext cx="1299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89C6"/>
                </a:solidFill>
                <a:latin typeface="Arial"/>
                <a:cs typeface="Arial"/>
              </a:rPr>
              <a:t>ROC</a:t>
            </a:r>
            <a:r>
              <a:rPr sz="1400" spc="-20" dirty="0">
                <a:solidFill>
                  <a:srgbClr val="F889C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889C6"/>
                </a:solidFill>
                <a:latin typeface="Arial"/>
                <a:cs typeface="Arial"/>
              </a:rPr>
              <a:t>Curve</a:t>
            </a:r>
            <a:r>
              <a:rPr sz="1400" spc="-20" dirty="0">
                <a:solidFill>
                  <a:srgbClr val="F889C6"/>
                </a:solidFill>
                <a:latin typeface="Arial"/>
                <a:cs typeface="Arial"/>
              </a:rPr>
              <a:t> Plot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127" y="6952551"/>
            <a:ext cx="5797550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high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D5E4EE"/>
                </a:solidFill>
                <a:latin typeface="Arial"/>
                <a:cs typeface="Arial"/>
              </a:rPr>
              <a:t>ROC-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AUC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score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confirms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model's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strong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ability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to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separate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two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D5E4EE"/>
                </a:solidFill>
                <a:latin typeface="Arial"/>
                <a:cs typeface="Arial"/>
              </a:rPr>
              <a:t>classes.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7490" y="1867014"/>
            <a:ext cx="5930734" cy="449103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494790" y="6520751"/>
            <a:ext cx="2129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89C6"/>
                </a:solidFill>
                <a:latin typeface="Arial"/>
                <a:cs typeface="Arial"/>
              </a:rPr>
              <a:t>Confusion</a:t>
            </a:r>
            <a:r>
              <a:rPr sz="1400" spc="-25" dirty="0">
                <a:solidFill>
                  <a:srgbClr val="F889C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889C6"/>
                </a:solidFill>
                <a:latin typeface="Arial"/>
                <a:cs typeface="Arial"/>
              </a:rPr>
              <a:t>Matrix</a:t>
            </a:r>
            <a:r>
              <a:rPr sz="1400" spc="-20" dirty="0">
                <a:solidFill>
                  <a:srgbClr val="F889C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889C6"/>
                </a:solidFill>
                <a:latin typeface="Arial"/>
                <a:cs typeface="Arial"/>
              </a:rPr>
              <a:t>Heatmap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4790" y="6952551"/>
            <a:ext cx="5500370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Visually</a:t>
            </a:r>
            <a:r>
              <a:rPr sz="11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shows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the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true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positives,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true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negatives,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false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positives,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and</a:t>
            </a:r>
            <a:r>
              <a:rPr sz="1150" spc="-3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false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D5E4EE"/>
                </a:solidFill>
                <a:latin typeface="Arial"/>
                <a:cs typeface="Arial"/>
              </a:rPr>
              <a:t>negatives.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127" y="7501305"/>
            <a:ext cx="5660390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solidFill>
                  <a:srgbClr val="D5E4EE"/>
                </a:solidFill>
                <a:latin typeface="Arial"/>
                <a:cs typeface="Arial"/>
              </a:rPr>
              <a:t>Text-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based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features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were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identified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as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strong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indicators</a:t>
            </a:r>
            <a:r>
              <a:rPr sz="1150" spc="-25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of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a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book's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D5E4EE"/>
                </a:solidFill>
                <a:latin typeface="Arial"/>
                <a:cs typeface="Arial"/>
              </a:rPr>
              <a:t>potential</a:t>
            </a:r>
            <a:r>
              <a:rPr sz="1150" spc="-20" dirty="0">
                <a:solidFill>
                  <a:srgbClr val="D5E4EE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D5E4EE"/>
                </a:solidFill>
                <a:latin typeface="Arial"/>
                <a:cs typeface="Arial"/>
              </a:rPr>
              <a:t>popularity.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685</Words>
  <Application>Microsoft Office PowerPoint</Application>
  <PresentationFormat>Custom</PresentationFormat>
  <Paragraphs>106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Book Popularity Prediction</vt:lpstr>
      <vt:lpstr>The Core Challenge: Predicting  Popularity</vt:lpstr>
      <vt:lpstr>Dataset and Target Variable</vt:lpstr>
      <vt:lpstr>Data Preprocessing Pipeline</vt:lpstr>
      <vt:lpstr>Feature Engineering: Text and Numerical Integration</vt:lpstr>
      <vt:lpstr>Machine Learning Models &amp; Setup</vt:lpstr>
      <vt:lpstr>Key Evaluation Metrics</vt:lpstr>
      <vt:lpstr>Model Performance Summary</vt:lpstr>
      <vt:lpstr>Visualizing Results</vt:lpstr>
      <vt:lpstr>Conclusion &amp; Future Trajectory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TRIGUN</dc:creator>
  <cp:lastModifiedBy>Trigun Gurumurti</cp:lastModifiedBy>
  <cp:revision>1</cp:revision>
  <dcterms:created xsi:type="dcterms:W3CDTF">2025-10-13T13:53:21Z</dcterms:created>
  <dcterms:modified xsi:type="dcterms:W3CDTF">2025-10-13T14:09:07Z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2025-10-13T00:00:00Z</vt:filetime>
  </property>
  <property fmtid="{D5CDD505-2E9C-101B-9397-08002B2CF9AE}" pid="3" name="LastSaved">
    <vt:filetime>2025-10-13T00:00:00Z</vt:filetime>
  </property>
  <property fmtid="{D5CDD505-2E9C-101B-9397-08002B2CF9AE}" pid="4" name="Producer">
    <vt:lpwstr>3-Heights(TM) PDF Security Shell 4.8.25.2 (http://www.pdf-tools.com)</vt:lpwstr>
  </property>
</Properties>
</file>